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15" r:id="rId3"/>
    <p:sldId id="316" r:id="rId4"/>
    <p:sldId id="282" r:id="rId5"/>
    <p:sldId id="317" r:id="rId6"/>
    <p:sldId id="285" r:id="rId7"/>
    <p:sldId id="277" r:id="rId8"/>
    <p:sldId id="274" r:id="rId9"/>
    <p:sldId id="284" r:id="rId10"/>
    <p:sldId id="318" r:id="rId11"/>
    <p:sldId id="287" r:id="rId12"/>
    <p:sldId id="288" r:id="rId13"/>
    <p:sldId id="275" r:id="rId14"/>
    <p:sldId id="290" r:id="rId15"/>
    <p:sldId id="289" r:id="rId16"/>
    <p:sldId id="283" r:id="rId17"/>
    <p:sldId id="276" r:id="rId18"/>
    <p:sldId id="265" r:id="rId19"/>
    <p:sldId id="294" r:id="rId20"/>
    <p:sldId id="307" r:id="rId21"/>
    <p:sldId id="313" r:id="rId22"/>
    <p:sldId id="310" r:id="rId23"/>
    <p:sldId id="311" r:id="rId24"/>
    <p:sldId id="312" r:id="rId25"/>
    <p:sldId id="266" r:id="rId26"/>
    <p:sldId id="291" r:id="rId27"/>
    <p:sldId id="304" r:id="rId28"/>
    <p:sldId id="300" r:id="rId29"/>
    <p:sldId id="319" r:id="rId30"/>
    <p:sldId id="320" r:id="rId31"/>
    <p:sldId id="299" r:id="rId32"/>
    <p:sldId id="303" r:id="rId33"/>
    <p:sldId id="309" r:id="rId34"/>
    <p:sldId id="267" r:id="rId35"/>
    <p:sldId id="30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Houghton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45736" autoAdjust="0"/>
  </p:normalViewPr>
  <p:slideViewPr>
    <p:cSldViewPr snapToGrid="0" snapToObjects="1">
      <p:cViewPr>
        <p:scale>
          <a:sx n="80" d="100"/>
          <a:sy n="80" d="100"/>
        </p:scale>
        <p:origin x="-171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7-07T10:36:05.517" idx="5">
    <p:pos x="-680" y="400"/>
    <p:text>These aren't characters in the story - so maybe don't include their faces?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7-07T10:36:05.517" idx="6">
    <p:pos x="-680" y="400"/>
    <p:text>These aren't characters in the story - so maybe don't include their faces?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7-08T08:15:29.560" idx="3">
    <p:pos x="-820" y="460"/>
    <p:text>May want to simplify the story here - only discuss retrograde, only look at the two peaks in the power spectrum.
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D4980-63AE-7742-BFA8-ADEED2477DAC}" type="datetimeFigureOut">
              <a:rPr lang="en-US" smtClean="0"/>
              <a:t>7/22/14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16576-09FD-354C-A0F5-0BDE49E57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9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My name is </a:t>
            </a:r>
            <a:r>
              <a:rPr lang="en-US" b="1" baseline="0" dirty="0" smtClean="0"/>
              <a:t>James Houghton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this presentation </a:t>
            </a:r>
            <a:r>
              <a:rPr lang="en-US" b="1" baseline="0" dirty="0" smtClean="0"/>
              <a:t>grows out</a:t>
            </a:r>
            <a:r>
              <a:rPr lang="en-US" baseline="0" dirty="0" smtClean="0"/>
              <a:t> of </a:t>
            </a:r>
          </a:p>
          <a:p>
            <a:r>
              <a:rPr lang="en-US" baseline="0" dirty="0" smtClean="0"/>
              <a:t>	the work of </a:t>
            </a:r>
            <a:r>
              <a:rPr lang="en-US" b="1" baseline="0" dirty="0" smtClean="0"/>
              <a:t>my research group</a:t>
            </a:r>
            <a:r>
              <a:rPr lang="en-US" baseline="0" dirty="0" smtClean="0"/>
              <a:t> at MIT Sloan School of Management.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have </a:t>
            </a:r>
            <a:r>
              <a:rPr lang="en-US" b="1" baseline="0" dirty="0" smtClean="0"/>
              <a:t>3 goals </a:t>
            </a:r>
            <a:r>
              <a:rPr lang="en-US" baseline="0" dirty="0" smtClean="0"/>
              <a:t>for this presentation: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</a:t>
            </a:r>
            <a:r>
              <a:rPr lang="en-US" b="1" baseline="0" dirty="0" smtClean="0"/>
              <a:t>motivate</a:t>
            </a:r>
            <a:r>
              <a:rPr lang="en-US" baseline="0" dirty="0" smtClean="0"/>
              <a:t> the use of measurement data with models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 demonstrate some </a:t>
            </a:r>
            <a:r>
              <a:rPr lang="en-US" b="1" baseline="0" dirty="0" smtClean="0"/>
              <a:t>interesting data techniques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As it</a:t>
            </a:r>
            <a:r>
              <a:rPr lang="fr-FR" baseline="0" dirty="0" smtClean="0"/>
              <a:t>’</a:t>
            </a:r>
            <a:r>
              <a:rPr lang="en-US" baseline="0" dirty="0" smtClean="0"/>
              <a:t>s the last session before we all get on a boat - to </a:t>
            </a:r>
            <a:r>
              <a:rPr lang="en-US" b="1" baseline="0" dirty="0" smtClean="0"/>
              <a:t>avoid putting everyone to sleep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To get started, I’d like to </a:t>
            </a:r>
            <a:r>
              <a:rPr lang="en-US" b="1" baseline="0" dirty="0" smtClean="0"/>
              <a:t>go back a bit </a:t>
            </a:r>
            <a:r>
              <a:rPr lang="en-US" baseline="0" dirty="0" smtClean="0"/>
              <a:t>and discuss</a:t>
            </a:r>
          </a:p>
          <a:p>
            <a:pPr marL="0" indent="0">
              <a:buNone/>
            </a:pPr>
            <a:r>
              <a:rPr lang="en-US" baseline="0" dirty="0" smtClean="0"/>
              <a:t>	a pioneer in the </a:t>
            </a:r>
            <a:r>
              <a:rPr lang="en-US" b="1" baseline="0" dirty="0" smtClean="0"/>
              <a:t>integration of models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data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46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divide the </a:t>
            </a:r>
            <a:r>
              <a:rPr lang="en-US" b="1" dirty="0" smtClean="0"/>
              <a:t>sum of squared error</a:t>
            </a:r>
            <a:r>
              <a:rPr lang="en-US" baseline="0" dirty="0" smtClean="0"/>
              <a:t> by the number of planets – here with the black rectangles</a:t>
            </a:r>
            <a:endParaRPr lang="en-US" dirty="0" smtClean="0"/>
          </a:p>
          <a:p>
            <a:r>
              <a:rPr lang="en-US" dirty="0" smtClean="0"/>
              <a:t>	we get the </a:t>
            </a:r>
            <a:r>
              <a:rPr lang="en-US" b="1" dirty="0" smtClean="0"/>
              <a:t>mean square error</a:t>
            </a:r>
            <a:r>
              <a:rPr lang="en-US" dirty="0" smtClean="0"/>
              <a:t> </a:t>
            </a:r>
          </a:p>
          <a:p>
            <a:r>
              <a:rPr lang="en-US" dirty="0" smtClean="0"/>
              <a:t>		which lets us know</a:t>
            </a:r>
            <a:r>
              <a:rPr lang="en-US" baseline="0" dirty="0" smtClean="0"/>
              <a:t> about how wrong we are </a:t>
            </a:r>
            <a:r>
              <a:rPr lang="en-US" b="1" baseline="0" dirty="0" smtClean="0"/>
              <a:t>for each planet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And taking the </a:t>
            </a:r>
            <a:r>
              <a:rPr lang="en-US" b="1" baseline="0" dirty="0" smtClean="0"/>
              <a:t>square root</a:t>
            </a:r>
            <a:r>
              <a:rPr lang="en-US" baseline="0" dirty="0" smtClean="0"/>
              <a:t>  of this – the blue line</a:t>
            </a:r>
          </a:p>
          <a:p>
            <a:r>
              <a:rPr lang="en-US" baseline="0" dirty="0" smtClean="0"/>
              <a:t>	we can show a </a:t>
            </a:r>
            <a:r>
              <a:rPr lang="en-US" b="1" baseline="0" dirty="0" smtClean="0"/>
              <a:t>weighted error </a:t>
            </a:r>
            <a:r>
              <a:rPr lang="en-US" baseline="0" dirty="0" smtClean="0"/>
              <a:t>in the same </a:t>
            </a:r>
            <a:r>
              <a:rPr lang="en-US" b="1" baseline="0" dirty="0" smtClean="0"/>
              <a:t>units</a:t>
            </a:r>
            <a:r>
              <a:rPr lang="en-US" baseline="0" dirty="0" smtClean="0"/>
              <a:t> as the original data </a:t>
            </a:r>
          </a:p>
          <a:p>
            <a:r>
              <a:rPr lang="en-US" baseline="0" dirty="0" smtClean="0"/>
              <a:t>	 	This is the </a:t>
            </a:r>
            <a:r>
              <a:rPr lang="en-US" b="1" baseline="0" dirty="0" smtClean="0"/>
              <a:t>Root</a:t>
            </a:r>
            <a:r>
              <a:rPr lang="en-US" baseline="0" dirty="0" smtClean="0"/>
              <a:t> Mean Squared Error.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see that the </a:t>
            </a:r>
            <a:r>
              <a:rPr lang="en-US" b="1" baseline="0" dirty="0" smtClean="0"/>
              <a:t>RMSE of </a:t>
            </a:r>
            <a:r>
              <a:rPr lang="en-US" b="1" baseline="0" dirty="0" err="1" smtClean="0"/>
              <a:t>Kepler’s</a:t>
            </a:r>
            <a:r>
              <a:rPr lang="en-US" b="1" baseline="0" dirty="0" smtClean="0"/>
              <a:t> </a:t>
            </a:r>
            <a:r>
              <a:rPr lang="en-US" baseline="0" dirty="0" smtClean="0"/>
              <a:t>predictions </a:t>
            </a:r>
          </a:p>
          <a:p>
            <a:r>
              <a:rPr lang="en-US" baseline="0" dirty="0" smtClean="0"/>
              <a:t>	is more than the </a:t>
            </a:r>
            <a:r>
              <a:rPr lang="en-US" b="1" baseline="0" dirty="0" smtClean="0"/>
              <a:t>distance between the earth and the sun</a:t>
            </a:r>
            <a:r>
              <a:rPr lang="en-US" baseline="0" dirty="0" smtClean="0"/>
              <a:t>. Not great.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0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look at the </a:t>
            </a:r>
            <a:r>
              <a:rPr lang="en-US" b="1" dirty="0" err="1" smtClean="0"/>
              <a:t>Theil</a:t>
            </a:r>
            <a:r>
              <a:rPr lang="en-US" b="1" dirty="0" smtClean="0"/>
              <a:t> statistics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aseline="0" dirty="0" smtClean="0"/>
              <a:t>Here we </a:t>
            </a:r>
            <a:r>
              <a:rPr lang="en-US" b="1" baseline="0" dirty="0" smtClean="0"/>
              <a:t>decompose the error </a:t>
            </a:r>
            <a:r>
              <a:rPr lang="en-US" baseline="0" dirty="0" smtClean="0"/>
              <a:t>to determine its source.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square the error of the </a:t>
            </a:r>
            <a:r>
              <a:rPr lang="en-US" b="1" baseline="0" dirty="0" smtClean="0"/>
              <a:t>averages</a:t>
            </a:r>
            <a:r>
              <a:rPr lang="en-US" baseline="0" dirty="0" smtClean="0"/>
              <a:t> of each dataset, </a:t>
            </a:r>
          </a:p>
          <a:p>
            <a:r>
              <a:rPr lang="en-US" baseline="0" dirty="0" smtClean="0"/>
              <a:t>	we reveal the component due to </a:t>
            </a:r>
            <a:r>
              <a:rPr lang="en-US" b="1" baseline="0" dirty="0" smtClean="0"/>
              <a:t>bias</a:t>
            </a:r>
            <a:r>
              <a:rPr lang="en-US" baseline="0" dirty="0" smtClean="0"/>
              <a:t> in the prediction.</a:t>
            </a:r>
          </a:p>
          <a:p>
            <a:endParaRPr lang="en-US" baseline="0" dirty="0" smtClean="0"/>
          </a:p>
          <a:p>
            <a:r>
              <a:rPr lang="en-US" b="0" baseline="0" dirty="0" smtClean="0"/>
              <a:t>If we </a:t>
            </a:r>
            <a:r>
              <a:rPr lang="en-US" b="1" baseline="0" dirty="0" smtClean="0"/>
              <a:t>compare this </a:t>
            </a:r>
            <a:r>
              <a:rPr lang="en-US" b="0" baseline="0" dirty="0" smtClean="0"/>
              <a:t>to the</a:t>
            </a:r>
          </a:p>
          <a:p>
            <a:r>
              <a:rPr lang="en-US" b="0" baseline="0" dirty="0" smtClean="0"/>
              <a:t>	total mean square error, &lt;again the black rectangle&gt;</a:t>
            </a:r>
          </a:p>
          <a:p>
            <a:r>
              <a:rPr lang="en-US" baseline="0" dirty="0" smtClean="0"/>
              <a:t>	we see that bias is responsible for </a:t>
            </a:r>
            <a:r>
              <a:rPr lang="en-US" b="1" baseline="0" dirty="0" smtClean="0"/>
              <a:t>33%</a:t>
            </a:r>
            <a:r>
              <a:rPr lang="en-US" baseline="0" dirty="0" smtClean="0"/>
              <a:t> of the total.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because 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 </a:t>
            </a:r>
            <a:r>
              <a:rPr lang="en-US" b="1" baseline="0" dirty="0" smtClean="0"/>
              <a:t>scaled his predictions</a:t>
            </a:r>
          </a:p>
          <a:p>
            <a:r>
              <a:rPr lang="en-US" baseline="0" dirty="0" smtClean="0"/>
              <a:t>	such that the orbital distance of </a:t>
            </a:r>
            <a:r>
              <a:rPr lang="en-US" b="1" baseline="0" dirty="0" smtClean="0"/>
              <a:t>the earth </a:t>
            </a:r>
            <a:r>
              <a:rPr lang="en-US" baseline="0" dirty="0" smtClean="0"/>
              <a:t>was the same in both sets,</a:t>
            </a:r>
          </a:p>
          <a:p>
            <a:r>
              <a:rPr lang="en-US" baseline="0" dirty="0" smtClean="0"/>
              <a:t>		instead of scaling by the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06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square</a:t>
            </a:r>
            <a:r>
              <a:rPr lang="en-US" baseline="0" dirty="0" smtClean="0"/>
              <a:t> the </a:t>
            </a:r>
            <a:r>
              <a:rPr lang="en-US" b="1" baseline="0" dirty="0" smtClean="0"/>
              <a:t>error in the standard deviation</a:t>
            </a:r>
          </a:p>
          <a:p>
            <a:r>
              <a:rPr lang="en-US" baseline="0" dirty="0" smtClean="0"/>
              <a:t>	we see that differences in </a:t>
            </a:r>
            <a:r>
              <a:rPr lang="en-US" b="1" baseline="0" dirty="0" smtClean="0"/>
              <a:t>variance are responsible for 66% </a:t>
            </a:r>
            <a:r>
              <a:rPr lang="en-US" baseline="0" dirty="0" smtClean="0"/>
              <a:t>of the mean squared error.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Any </a:t>
            </a:r>
            <a:r>
              <a:rPr lang="en-US" b="1" baseline="0" dirty="0" smtClean="0"/>
              <a:t>error that remains </a:t>
            </a:r>
            <a:r>
              <a:rPr lang="en-US" baseline="0" dirty="0" smtClean="0"/>
              <a:t>is due to </a:t>
            </a:r>
            <a:r>
              <a:rPr lang="en-US" b="1" baseline="0" dirty="0" smtClean="0"/>
              <a:t>poor correlation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In this case </a:t>
            </a:r>
            <a:r>
              <a:rPr lang="en-US" b="1" baseline="0" dirty="0" smtClean="0"/>
              <a:t>less than 1%</a:t>
            </a:r>
          </a:p>
          <a:p>
            <a:r>
              <a:rPr lang="en-US" baseline="0" dirty="0" smtClean="0"/>
              <a:t>	meaning 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 at least got the planets </a:t>
            </a:r>
            <a:r>
              <a:rPr lang="en-US" b="1" baseline="0" dirty="0" smtClean="0"/>
              <a:t>in the right order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0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b="1" dirty="0" smtClean="0"/>
              <a:t>1600</a:t>
            </a:r>
            <a:r>
              <a:rPr lang="en-US" dirty="0" smtClean="0"/>
              <a:t>, </a:t>
            </a:r>
            <a:r>
              <a:rPr lang="en-US" dirty="0" err="1" smtClean="0"/>
              <a:t>Kepler</a:t>
            </a:r>
            <a:r>
              <a:rPr lang="en-US" baseline="0" dirty="0" smtClean="0"/>
              <a:t> </a:t>
            </a:r>
            <a:r>
              <a:rPr lang="en-US" dirty="0" smtClean="0"/>
              <a:t>is again </a:t>
            </a:r>
            <a:r>
              <a:rPr lang="en-US" b="1" dirty="0" smtClean="0"/>
              <a:t>forced out</a:t>
            </a:r>
            <a:r>
              <a:rPr lang="en-US" dirty="0" smtClean="0"/>
              <a:t> of his home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this time by the </a:t>
            </a:r>
            <a:r>
              <a:rPr lang="en-US" b="1" baseline="0" dirty="0" smtClean="0"/>
              <a:t>counter-reformation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winds up on the doorstep of </a:t>
            </a:r>
            <a:r>
              <a:rPr lang="en-US" b="1" baseline="0" dirty="0" err="1" smtClean="0"/>
              <a:t>Tycho</a:t>
            </a:r>
            <a:r>
              <a:rPr lang="en-US" b="1" baseline="0" dirty="0" smtClean="0"/>
              <a:t> Brahe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	the </a:t>
            </a:r>
            <a:r>
              <a:rPr lang="en-US" b="1" baseline="0" dirty="0" smtClean="0"/>
              <a:t>court mathematician </a:t>
            </a:r>
            <a:r>
              <a:rPr lang="en-US" baseline="0" dirty="0" smtClean="0"/>
              <a:t>of the Holy Roman Emperor.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Brahe has been </a:t>
            </a:r>
            <a:r>
              <a:rPr lang="en-US" b="1" baseline="0" dirty="0" smtClean="0"/>
              <a:t>measuring planet positions </a:t>
            </a:r>
            <a:r>
              <a:rPr lang="en-US" baseline="0" dirty="0" smtClean="0"/>
              <a:t>for 30 years .</a:t>
            </a:r>
          </a:p>
          <a:p>
            <a:r>
              <a:rPr lang="en-US" baseline="0" dirty="0" smtClean="0"/>
              <a:t>	and 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 knows that this data could have </a:t>
            </a:r>
            <a:r>
              <a:rPr lang="en-US" b="1" baseline="0" dirty="0" smtClean="0"/>
              <a:t>serious benefits </a:t>
            </a:r>
            <a:r>
              <a:rPr lang="en-US" baseline="0" dirty="0" smtClean="0"/>
              <a:t>for his research.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Brahe is an avid </a:t>
            </a:r>
            <a:r>
              <a:rPr lang="en-US" b="1" baseline="0" dirty="0" smtClean="0"/>
              <a:t>Anti-Copernican</a:t>
            </a:r>
            <a:r>
              <a:rPr lang="en-US" baseline="0" dirty="0" smtClean="0"/>
              <a:t>, and has his own theories of the solar system.</a:t>
            </a:r>
          </a:p>
          <a:p>
            <a:r>
              <a:rPr lang="en-US" baseline="0" dirty="0" smtClean="0"/>
              <a:t>	He wants to use his data to </a:t>
            </a:r>
            <a:r>
              <a:rPr lang="en-US" b="1" baseline="0" dirty="0" smtClean="0"/>
              <a:t>disprove the heliocentric model. 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He </a:t>
            </a:r>
            <a:r>
              <a:rPr lang="en-US" b="1" baseline="0" dirty="0" smtClean="0"/>
              <a:t>doesn’t like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kepler</a:t>
            </a:r>
            <a:r>
              <a:rPr lang="en-US" b="0" baseline="0" dirty="0" smtClean="0"/>
              <a:t>, </a:t>
            </a:r>
          </a:p>
          <a:p>
            <a:r>
              <a:rPr lang="en-US" b="0" baseline="0" dirty="0" smtClean="0"/>
              <a:t>	and he </a:t>
            </a:r>
            <a:r>
              <a:rPr lang="en-US" b="0" baseline="0" dirty="0" err="1" smtClean="0"/>
              <a:t>doesn</a:t>
            </a:r>
            <a:r>
              <a:rPr lang="fr-FR" b="0" baseline="0" dirty="0" smtClean="0"/>
              <a:t>’</a:t>
            </a:r>
            <a:r>
              <a:rPr lang="en-US" b="0" baseline="0" dirty="0" smtClean="0"/>
              <a:t>t want </a:t>
            </a:r>
            <a:r>
              <a:rPr lang="en-US" b="1" baseline="0" dirty="0" smtClean="0"/>
              <a:t>to share</a:t>
            </a:r>
            <a:r>
              <a:rPr lang="en-US" b="0" baseline="0" dirty="0" smtClean="0"/>
              <a:t>.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But </a:t>
            </a:r>
            <a:r>
              <a:rPr lang="en-US" b="0" baseline="0" dirty="0" err="1" smtClean="0"/>
              <a:t>Kepler</a:t>
            </a:r>
            <a:r>
              <a:rPr lang="en-US" b="0" baseline="0" dirty="0" smtClean="0"/>
              <a:t> is persistent.</a:t>
            </a:r>
          </a:p>
          <a:p>
            <a:r>
              <a:rPr lang="en-US" b="0" baseline="0" dirty="0" smtClean="0"/>
              <a:t>	He demonstrates his </a:t>
            </a:r>
            <a:r>
              <a:rPr lang="en-US" b="1" baseline="0" dirty="0" smtClean="0"/>
              <a:t>mathematical abilities</a:t>
            </a:r>
          </a:p>
          <a:p>
            <a:r>
              <a:rPr lang="en-US" b="0" baseline="0" dirty="0" smtClean="0"/>
              <a:t>	and </a:t>
            </a:r>
            <a:r>
              <a:rPr lang="en-US" b="1" baseline="0" dirty="0" smtClean="0"/>
              <a:t>shows Brahe his work </a:t>
            </a:r>
            <a:r>
              <a:rPr lang="en-US" b="0" baseline="0" dirty="0" smtClean="0"/>
              <a:t>on the platonic solids</a:t>
            </a:r>
          </a:p>
          <a:p>
            <a:r>
              <a:rPr lang="en-US" b="0" baseline="0" dirty="0" smtClean="0"/>
              <a:t>	</a:t>
            </a:r>
            <a:r>
              <a:rPr lang="en-US" baseline="0" dirty="0" smtClean="0"/>
              <a:t>and finally manages </a:t>
            </a:r>
            <a:r>
              <a:rPr lang="en-US" b="1" baseline="0" dirty="0" smtClean="0"/>
              <a:t>to convince </a:t>
            </a:r>
            <a:r>
              <a:rPr lang="en-US" b="0" baseline="0" dirty="0" smtClean="0"/>
              <a:t>Brahe</a:t>
            </a:r>
            <a:endParaRPr lang="en-US" baseline="0" dirty="0" smtClean="0"/>
          </a:p>
          <a:p>
            <a:r>
              <a:rPr lang="en-US" baseline="0" dirty="0" smtClean="0"/>
              <a:t>		to </a:t>
            </a:r>
            <a:r>
              <a:rPr lang="en-US" b="1" baseline="0" dirty="0" smtClean="0"/>
              <a:t>share his observations </a:t>
            </a:r>
            <a:r>
              <a:rPr lang="en-US" baseline="0" dirty="0" smtClean="0"/>
              <a:t>of a single planet: </a:t>
            </a:r>
            <a:r>
              <a:rPr lang="en-US" b="1" baseline="0" dirty="0" smtClean="0"/>
              <a:t>Mars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6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Luckily,</a:t>
            </a:r>
            <a:r>
              <a:rPr lang="en-US" baseline="0" dirty="0" smtClean="0"/>
              <a:t> this is enough!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Over</a:t>
            </a:r>
            <a:r>
              <a:rPr lang="en-US" baseline="0" dirty="0" smtClean="0"/>
              <a:t> the next few years 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 </a:t>
            </a:r>
          </a:p>
          <a:p>
            <a:r>
              <a:rPr lang="en-US" b="1" baseline="0" dirty="0" smtClean="0"/>
              <a:t>	</a:t>
            </a:r>
            <a:r>
              <a:rPr lang="en-US" b="0" baseline="0" dirty="0" smtClean="0"/>
              <a:t>finally discovers that the </a:t>
            </a:r>
            <a:r>
              <a:rPr lang="en-US" b="1" baseline="0" dirty="0" smtClean="0"/>
              <a:t>orbits are </a:t>
            </a:r>
            <a:r>
              <a:rPr lang="en-US" b="1" baseline="0" dirty="0" err="1" smtClean="0"/>
              <a:t>elipses</a:t>
            </a:r>
            <a:r>
              <a:rPr lang="en-US" b="0" baseline="0" dirty="0" smtClean="0"/>
              <a:t>,</a:t>
            </a:r>
          </a:p>
          <a:p>
            <a:r>
              <a:rPr lang="en-US" b="0" baseline="0" dirty="0" smtClean="0"/>
              <a:t>	calculates </a:t>
            </a:r>
            <a:r>
              <a:rPr lang="en-US" b="1" baseline="0" dirty="0" smtClean="0"/>
              <a:t>how fast they move </a:t>
            </a:r>
            <a:r>
              <a:rPr lang="en-US" b="0" baseline="0" dirty="0" smtClean="0"/>
              <a:t>at </a:t>
            </a:r>
            <a:r>
              <a:rPr lang="en-US" b="0" baseline="0" dirty="0" err="1" smtClean="0"/>
              <a:t>differernt</a:t>
            </a:r>
            <a:r>
              <a:rPr lang="en-US" b="0" baseline="0" dirty="0" smtClean="0"/>
              <a:t> points in their orbits</a:t>
            </a:r>
          </a:p>
          <a:p>
            <a:r>
              <a:rPr lang="en-US" b="0" baseline="0" dirty="0" smtClean="0"/>
              <a:t>	and works out how an orbit’s shape </a:t>
            </a:r>
            <a:r>
              <a:rPr lang="en-US" b="1" baseline="0" dirty="0" smtClean="0"/>
              <a:t>influences its period</a:t>
            </a:r>
            <a:r>
              <a:rPr lang="en-US" b="0" baseline="0" dirty="0" smtClean="0"/>
              <a:t>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 produces a </a:t>
            </a:r>
            <a:r>
              <a:rPr lang="en-US" b="1" dirty="0" smtClean="0"/>
              <a:t>model for the solar system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which is both </a:t>
            </a:r>
            <a:r>
              <a:rPr lang="en-US" b="1" dirty="0" smtClean="0"/>
              <a:t>elegant</a:t>
            </a:r>
            <a:r>
              <a:rPr lang="en-US" b="1" baseline="0" dirty="0" smtClean="0"/>
              <a:t> AND corresponds </a:t>
            </a:r>
            <a:r>
              <a:rPr lang="en-US" baseline="0" dirty="0" smtClean="0"/>
              <a:t>well with data.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77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look at that correspondence</a:t>
            </a:r>
            <a:endParaRPr lang="en-US" b="1" dirty="0" smtClean="0"/>
          </a:p>
          <a:p>
            <a:r>
              <a:rPr lang="en-US" baseline="0" dirty="0" smtClean="0"/>
              <a:t>	by using Data method 4: </a:t>
            </a:r>
            <a:r>
              <a:rPr lang="en-US" b="1" baseline="0" dirty="0" smtClean="0"/>
              <a:t>Markov Chain Monte Carlo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		to </a:t>
            </a:r>
            <a:r>
              <a:rPr lang="en-US" b="1" baseline="0" dirty="0" smtClean="0"/>
              <a:t>estimate</a:t>
            </a:r>
            <a:r>
              <a:rPr lang="en-US" baseline="0" dirty="0" smtClean="0"/>
              <a:t> model parameters.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we use MCMC, our algorithm </a:t>
            </a:r>
            <a:r>
              <a:rPr lang="en-US" b="1" baseline="0" dirty="0" smtClean="0"/>
              <a:t>selects a random set </a:t>
            </a:r>
            <a:r>
              <a:rPr lang="en-US" baseline="0" dirty="0" smtClean="0"/>
              <a:t>of parameters, </a:t>
            </a:r>
          </a:p>
          <a:p>
            <a:r>
              <a:rPr lang="en-US" baseline="0" dirty="0" smtClean="0"/>
              <a:t>	and calculates the </a:t>
            </a:r>
            <a:r>
              <a:rPr lang="en-US" b="1" baseline="0" dirty="0" smtClean="0"/>
              <a:t>likelihood of the observed data </a:t>
            </a:r>
            <a:r>
              <a:rPr lang="en-US" baseline="0" dirty="0" smtClean="0"/>
              <a:t>given those parameters.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then </a:t>
            </a:r>
            <a:r>
              <a:rPr lang="en-US" b="1" baseline="0" dirty="0" smtClean="0"/>
              <a:t>randomly choose </a:t>
            </a:r>
            <a:r>
              <a:rPr lang="en-US" baseline="0" dirty="0" smtClean="0"/>
              <a:t>to include that sample in our output distribution </a:t>
            </a:r>
          </a:p>
          <a:p>
            <a:r>
              <a:rPr lang="en-US" baseline="0" dirty="0" smtClean="0"/>
              <a:t>	based upon the </a:t>
            </a:r>
            <a:r>
              <a:rPr lang="en-US" b="1" baseline="0" dirty="0" smtClean="0"/>
              <a:t>likelihood of the data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choose a new set of </a:t>
            </a:r>
            <a:r>
              <a:rPr lang="en-US" b="1" baseline="0" dirty="0" smtClean="0"/>
              <a:t>random points based upon our previous </a:t>
            </a:r>
            <a:r>
              <a:rPr lang="en-US" baseline="0" dirty="0" smtClean="0"/>
              <a:t>values, </a:t>
            </a:r>
          </a:p>
          <a:p>
            <a:r>
              <a:rPr lang="en-US" baseline="0" dirty="0" smtClean="0"/>
              <a:t>	and </a:t>
            </a:r>
            <a:r>
              <a:rPr lang="en-US" baseline="0" dirty="0" err="1" smtClean="0"/>
              <a:t>itterate</a:t>
            </a:r>
            <a:r>
              <a:rPr lang="en-US" baseline="0" dirty="0" smtClean="0"/>
              <a:t> tens of thousands of times.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these charts we see how </a:t>
            </a:r>
            <a:r>
              <a:rPr lang="en-US" b="1" baseline="0" dirty="0" smtClean="0"/>
              <a:t>with each </a:t>
            </a:r>
            <a:r>
              <a:rPr lang="en-US" b="1" baseline="0" dirty="0" err="1" smtClean="0"/>
              <a:t>timestep</a:t>
            </a:r>
            <a:r>
              <a:rPr lang="en-US" b="1" baseline="0" dirty="0" smtClean="0"/>
              <a:t> </a:t>
            </a:r>
            <a:r>
              <a:rPr lang="en-US" baseline="0" dirty="0" smtClean="0"/>
              <a:t>– shown on the x axis</a:t>
            </a:r>
          </a:p>
          <a:p>
            <a:r>
              <a:rPr lang="en-US" baseline="0" dirty="0" smtClean="0"/>
              <a:t>	The set of points </a:t>
            </a:r>
            <a:r>
              <a:rPr lang="en-US" b="1" baseline="0" dirty="0" smtClean="0"/>
              <a:t>moves closer </a:t>
            </a:r>
            <a:r>
              <a:rPr lang="en-US" baseline="0" dirty="0" smtClean="0"/>
              <a:t>to a final distribution – the histogram in green.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chart below shows </a:t>
            </a:r>
            <a:r>
              <a:rPr lang="en-US" b="1" baseline="0" dirty="0" smtClean="0"/>
              <a:t>each run </a:t>
            </a:r>
            <a:r>
              <a:rPr lang="en-US" baseline="0" dirty="0" smtClean="0"/>
              <a:t>of the MCMC, &lt;in blue&gt;</a:t>
            </a:r>
          </a:p>
          <a:p>
            <a:r>
              <a:rPr lang="en-US" baseline="0" dirty="0" smtClean="0"/>
              <a:t>	and its </a:t>
            </a:r>
            <a:r>
              <a:rPr lang="en-US" b="1" baseline="0" dirty="0" smtClean="0"/>
              <a:t>correspondence with the data</a:t>
            </a:r>
            <a:r>
              <a:rPr lang="en-US" baseline="0" dirty="0" smtClean="0"/>
              <a:t>. &lt;in red&gt;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55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 time, </a:t>
            </a:r>
            <a:r>
              <a:rPr lang="en-US" dirty="0" err="1" smtClean="0"/>
              <a:t>Kepler</a:t>
            </a:r>
            <a:r>
              <a:rPr lang="en-US" baseline="0" dirty="0" err="1" smtClean="0"/>
              <a:t>’s</a:t>
            </a:r>
            <a:r>
              <a:rPr lang="en-US" baseline="0" dirty="0" smtClean="0"/>
              <a:t> theoretical contributions proved to be a </a:t>
            </a:r>
            <a:r>
              <a:rPr lang="en-US" b="1" baseline="0" dirty="0" smtClean="0"/>
              <a:t>major victory</a:t>
            </a:r>
            <a:r>
              <a:rPr lang="en-US" b="0" baseline="0" dirty="0" smtClean="0"/>
              <a:t> for</a:t>
            </a:r>
            <a:r>
              <a:rPr lang="en-US" baseline="0" dirty="0" smtClean="0"/>
              <a:t> the </a:t>
            </a:r>
            <a:r>
              <a:rPr lang="en-US" b="1" baseline="0" dirty="0" smtClean="0"/>
              <a:t>Copernican Revolution.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His discoveries </a:t>
            </a:r>
            <a:r>
              <a:rPr lang="en-US" b="1" baseline="0" dirty="0" smtClean="0"/>
              <a:t>built support </a:t>
            </a:r>
            <a:r>
              <a:rPr lang="en-US" baseline="0" dirty="0" smtClean="0"/>
              <a:t>for the heliocentric model, </a:t>
            </a:r>
          </a:p>
          <a:p>
            <a:r>
              <a:rPr lang="en-US" baseline="0" dirty="0" smtClean="0"/>
              <a:t>	and were essential for </a:t>
            </a:r>
            <a:r>
              <a:rPr lang="en-US" b="1" baseline="0" dirty="0" smtClean="0"/>
              <a:t>Newton’s</a:t>
            </a:r>
            <a:r>
              <a:rPr lang="en-US" baseline="0" dirty="0" smtClean="0"/>
              <a:t> discovery of the </a:t>
            </a:r>
            <a:r>
              <a:rPr lang="en-US" b="1" baseline="0" dirty="0" smtClean="0"/>
              <a:t>law of gravitation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err="1" smtClean="0"/>
              <a:t>Kepler</a:t>
            </a:r>
            <a:r>
              <a:rPr lang="en-US" baseline="0" dirty="0" smtClean="0"/>
              <a:t> went on to become </a:t>
            </a:r>
            <a:r>
              <a:rPr lang="en-US" b="1" baseline="0" dirty="0" err="1" smtClean="0"/>
              <a:t>Tycho</a:t>
            </a:r>
            <a:r>
              <a:rPr lang="en-US" b="1" baseline="0" dirty="0" smtClean="0"/>
              <a:t> Brahe’s successor </a:t>
            </a:r>
            <a:r>
              <a:rPr lang="en-US" baseline="0" dirty="0" smtClean="0"/>
              <a:t>as Imperial Mathematician.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Though his </a:t>
            </a:r>
            <a:r>
              <a:rPr lang="en-US" b="1" baseline="0" dirty="0" smtClean="0"/>
              <a:t>persecution continued,</a:t>
            </a:r>
          </a:p>
          <a:p>
            <a:r>
              <a:rPr lang="en-US" b="1" baseline="0" dirty="0" smtClean="0"/>
              <a:t>	</a:t>
            </a:r>
            <a:r>
              <a:rPr lang="en-US" b="0" baseline="0" dirty="0" smtClean="0"/>
              <a:t>he would </a:t>
            </a:r>
            <a:r>
              <a:rPr lang="en-US" b="1" baseline="0" dirty="0" smtClean="0"/>
              <a:t>write in the preface</a:t>
            </a:r>
            <a:r>
              <a:rPr lang="en-US" b="0" baseline="0" dirty="0" smtClean="0"/>
              <a:t> to the books which promoted his models:</a:t>
            </a:r>
          </a:p>
          <a:p>
            <a:r>
              <a:rPr lang="en-US" b="0" baseline="0" dirty="0" smtClean="0"/>
              <a:t>		“in the end, the bright light of truth breaks through long lasting clouds of public prejudice; </a:t>
            </a:r>
          </a:p>
          <a:p>
            <a:r>
              <a:rPr lang="en-US" b="0" baseline="0" dirty="0" smtClean="0"/>
              <a:t>			and when I fight on the side of truth, victory is finally mine”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17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</a:t>
            </a:r>
            <a:r>
              <a:rPr lang="en-US" baseline="0" dirty="0" smtClean="0"/>
              <a:t> as proper </a:t>
            </a:r>
            <a:r>
              <a:rPr lang="en-US" b="1" baseline="0" dirty="0" smtClean="0"/>
              <a:t>integration of data and models</a:t>
            </a:r>
            <a:r>
              <a:rPr lang="en-US" baseline="0" dirty="0" smtClean="0"/>
              <a:t> was essential for 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	it is </a:t>
            </a:r>
            <a:r>
              <a:rPr lang="en-US" b="1" baseline="0" dirty="0" smtClean="0"/>
              <a:t>essential for us</a:t>
            </a:r>
            <a:r>
              <a:rPr lang="en-US" baseline="0" dirty="0" smtClean="0"/>
              <a:t> as System </a:t>
            </a:r>
            <a:r>
              <a:rPr lang="en-US" baseline="0" dirty="0" err="1" smtClean="0"/>
              <a:t>Dynamicists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of the </a:t>
            </a:r>
            <a:r>
              <a:rPr lang="en-US" b="1" baseline="0" dirty="0" smtClean="0"/>
              <a:t>four data methods</a:t>
            </a:r>
            <a:r>
              <a:rPr lang="en-US" baseline="0" dirty="0" smtClean="0"/>
              <a:t> that we’ve covered so far </a:t>
            </a:r>
          </a:p>
          <a:p>
            <a:r>
              <a:rPr lang="en-US" baseline="0" dirty="0" smtClean="0"/>
              <a:t>	are </a:t>
            </a:r>
            <a:r>
              <a:rPr lang="en-US" b="1" baseline="0" dirty="0" smtClean="0"/>
              <a:t>represented</a:t>
            </a:r>
            <a:r>
              <a:rPr lang="en-US" baseline="0" dirty="0" smtClean="0"/>
              <a:t> in the System Dynamics literature,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lets dive into </a:t>
            </a:r>
            <a:r>
              <a:rPr lang="en-US" b="1" baseline="0" dirty="0" smtClean="0"/>
              <a:t>some more methods</a:t>
            </a:r>
            <a:r>
              <a:rPr lang="en-US" baseline="0" dirty="0" smtClean="0"/>
              <a:t> we find there.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69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</a:t>
            </a:r>
            <a:r>
              <a:rPr lang="en-US" baseline="0" dirty="0" smtClean="0"/>
              <a:t> example of </a:t>
            </a:r>
            <a:r>
              <a:rPr lang="en-US" b="1" baseline="0" dirty="0" err="1" smtClean="0"/>
              <a:t>Kalman</a:t>
            </a:r>
            <a:r>
              <a:rPr lang="en-US" b="1" baseline="0" dirty="0" smtClean="0"/>
              <a:t> filtering </a:t>
            </a:r>
            <a:r>
              <a:rPr lang="en-US" baseline="0" dirty="0" smtClean="0"/>
              <a:t>by </a:t>
            </a:r>
            <a:r>
              <a:rPr lang="en-US" dirty="0" err="1" smtClean="0">
                <a:effectLst/>
              </a:rPr>
              <a:t>Shiryaev</a:t>
            </a:r>
            <a:r>
              <a:rPr lang="en-US" baseline="0" dirty="0" smtClean="0">
                <a:effectLst/>
              </a:rPr>
              <a:t> and company,</a:t>
            </a:r>
          </a:p>
          <a:p>
            <a:r>
              <a:rPr lang="en-US" baseline="0" dirty="0" smtClean="0">
                <a:effectLst/>
              </a:rPr>
              <a:t>	applied to a model of a </a:t>
            </a:r>
            <a:r>
              <a:rPr lang="en-US" b="1" baseline="0" dirty="0" smtClean="0">
                <a:effectLst/>
              </a:rPr>
              <a:t>one-commodity production firm</a:t>
            </a:r>
            <a:r>
              <a:rPr lang="en-US" baseline="0" dirty="0" smtClean="0">
                <a:effectLst/>
              </a:rPr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Kalman</a:t>
            </a:r>
            <a:r>
              <a:rPr lang="en-US" dirty="0" smtClean="0"/>
              <a:t> filtering lets </a:t>
            </a:r>
            <a:r>
              <a:rPr lang="en-US" b="1" dirty="0" smtClean="0"/>
              <a:t>us estimate the state </a:t>
            </a:r>
            <a:r>
              <a:rPr lang="en-US" dirty="0" smtClean="0"/>
              <a:t>of a system </a:t>
            </a:r>
          </a:p>
          <a:p>
            <a:r>
              <a:rPr lang="en-US" dirty="0" smtClean="0"/>
              <a:t>	given a set of </a:t>
            </a:r>
            <a:r>
              <a:rPr lang="en-US" b="1" dirty="0" smtClean="0"/>
              <a:t>noisy measurements</a:t>
            </a:r>
            <a:r>
              <a:rPr lang="en-US" dirty="0" smtClean="0"/>
              <a:t>, </a:t>
            </a:r>
          </a:p>
          <a:p>
            <a:r>
              <a:rPr lang="en-US" dirty="0" smtClean="0"/>
              <a:t>	and lets us </a:t>
            </a:r>
            <a:r>
              <a:rPr lang="en-US" b="1" dirty="0" smtClean="0"/>
              <a:t>improve our guess </a:t>
            </a:r>
            <a:r>
              <a:rPr lang="en-US" dirty="0" smtClean="0"/>
              <a:t>as we get</a:t>
            </a:r>
            <a:r>
              <a:rPr lang="en-US" baseline="0" dirty="0" smtClean="0"/>
              <a:t> more data.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smtClean="0">
                <a:effectLst/>
              </a:rPr>
              <a:t>In the top chart, we see </a:t>
            </a:r>
            <a:r>
              <a:rPr lang="en-US" baseline="0" dirty="0" err="1" smtClean="0">
                <a:effectLst/>
              </a:rPr>
              <a:t>Shiryaev’s</a:t>
            </a:r>
            <a:r>
              <a:rPr lang="en-US" baseline="0" dirty="0" smtClean="0">
                <a:effectLst/>
              </a:rPr>
              <a:t> model </a:t>
            </a:r>
            <a:r>
              <a:rPr lang="en-US" b="1" baseline="0" dirty="0" smtClean="0">
                <a:effectLst/>
              </a:rPr>
              <a:t>successively converge</a:t>
            </a:r>
            <a:r>
              <a:rPr lang="en-US" baseline="0" dirty="0" smtClean="0">
                <a:effectLst/>
              </a:rPr>
              <a:t> on final values, </a:t>
            </a:r>
          </a:p>
          <a:p>
            <a:r>
              <a:rPr lang="en-US" dirty="0" smtClean="0"/>
              <a:t>	as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 </a:t>
            </a:r>
            <a:r>
              <a:rPr lang="en-US" b="1" baseline="0" dirty="0" err="1" smtClean="0"/>
              <a:t>incoporates</a:t>
            </a:r>
            <a:r>
              <a:rPr lang="en-US" b="1" baseline="0" dirty="0" smtClean="0"/>
              <a:t> new measurements </a:t>
            </a:r>
            <a:r>
              <a:rPr lang="en-US" baseline="0" dirty="0" smtClean="0"/>
              <a:t>over the course of weeks.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bottom sketch gives a </a:t>
            </a:r>
            <a:r>
              <a:rPr lang="en-US" b="1" baseline="0" dirty="0" smtClean="0"/>
              <a:t>sense of how the algorithm works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start with an </a:t>
            </a:r>
            <a:r>
              <a:rPr lang="en-US" b="1" baseline="0" dirty="0" smtClean="0"/>
              <a:t>estimate of the state value </a:t>
            </a:r>
            <a:r>
              <a:rPr lang="en-US" baseline="0" dirty="0" smtClean="0"/>
              <a:t>with some uncertainty – here shown as a black bar.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take a </a:t>
            </a:r>
            <a:r>
              <a:rPr lang="en-US" b="1" baseline="0" dirty="0" smtClean="0"/>
              <a:t>measurement</a:t>
            </a:r>
            <a:r>
              <a:rPr lang="en-US" baseline="0" dirty="0" smtClean="0"/>
              <a:t>, which due to noise has its own uncertainty – shown in the red bar.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take a </a:t>
            </a:r>
            <a:r>
              <a:rPr lang="en-US" b="1" baseline="0" dirty="0" smtClean="0"/>
              <a:t>weighted average </a:t>
            </a:r>
            <a:r>
              <a:rPr lang="en-US" baseline="0" dirty="0" smtClean="0"/>
              <a:t>of the two, </a:t>
            </a:r>
          </a:p>
          <a:p>
            <a:r>
              <a:rPr lang="en-US" baseline="0" dirty="0" smtClean="0"/>
              <a:t>	based upon </a:t>
            </a:r>
            <a:r>
              <a:rPr lang="en-US" b="1" baseline="0" dirty="0" smtClean="0"/>
              <a:t>our confidence </a:t>
            </a:r>
            <a:r>
              <a:rPr lang="en-US" baseline="0" dirty="0" smtClean="0"/>
              <a:t>in each, </a:t>
            </a:r>
          </a:p>
          <a:p>
            <a:r>
              <a:rPr lang="en-US" baseline="0" dirty="0" smtClean="0"/>
              <a:t>		and create a best estimate.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then use this estimate in our model to predict the next </a:t>
            </a:r>
            <a:r>
              <a:rPr lang="en-US" baseline="0" dirty="0" err="1" smtClean="0"/>
              <a:t>timestep’s</a:t>
            </a:r>
            <a:r>
              <a:rPr lang="en-US" baseline="0" dirty="0" smtClean="0"/>
              <a:t> guess, </a:t>
            </a:r>
          </a:p>
          <a:p>
            <a:r>
              <a:rPr lang="en-US" baseline="0" dirty="0" smtClean="0"/>
              <a:t>	and iterate on 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53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Way</a:t>
            </a:r>
            <a:r>
              <a:rPr lang="en-US" baseline="0" dirty="0" smtClean="0"/>
              <a:t> back. – </a:t>
            </a:r>
            <a:r>
              <a:rPr lang="en-US" b="1" baseline="0" dirty="0" smtClean="0"/>
              <a:t>1589</a:t>
            </a:r>
            <a:r>
              <a:rPr lang="en-US" baseline="0" dirty="0" smtClean="0"/>
              <a:t>, to be precise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Where a young </a:t>
            </a:r>
            <a:r>
              <a:rPr lang="en-US" b="1" baseline="0" dirty="0" smtClean="0"/>
              <a:t>Johannes </a:t>
            </a:r>
            <a:r>
              <a:rPr lang="en-US" b="1" baseline="0" dirty="0" err="1" smtClean="0"/>
              <a:t>Kepler</a:t>
            </a:r>
            <a:r>
              <a:rPr lang="en-US" b="1" baseline="0" dirty="0" smtClean="0"/>
              <a:t> </a:t>
            </a:r>
            <a:r>
              <a:rPr lang="en-US" baseline="0" dirty="0" smtClean="0"/>
              <a:t>is studying </a:t>
            </a:r>
          </a:p>
          <a:p>
            <a:r>
              <a:rPr lang="en-US" baseline="0" dirty="0" smtClean="0"/>
              <a:t>	to be a </a:t>
            </a:r>
            <a:r>
              <a:rPr lang="en-US" b="1" baseline="0" dirty="0" smtClean="0"/>
              <a:t>Lutheran Minister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He’s got it all </a:t>
            </a:r>
            <a:r>
              <a:rPr lang="en-US" b="1" baseline="0" dirty="0" smtClean="0"/>
              <a:t>figured out </a:t>
            </a:r>
            <a:r>
              <a:rPr lang="en-US" baseline="0" dirty="0" smtClean="0"/>
              <a:t>– </a:t>
            </a:r>
          </a:p>
          <a:p>
            <a:r>
              <a:rPr lang="en-US" baseline="0" dirty="0" smtClean="0"/>
              <a:t>	the pulpit is </a:t>
            </a:r>
            <a:r>
              <a:rPr lang="en-US" b="1" baseline="0" dirty="0" smtClean="0"/>
              <a:t>his ticket </a:t>
            </a:r>
            <a:r>
              <a:rPr lang="en-US" baseline="0" dirty="0" smtClean="0"/>
              <a:t>from a life </a:t>
            </a:r>
            <a:r>
              <a:rPr lang="en-US" b="1" baseline="0" dirty="0" smtClean="0"/>
              <a:t>of poverty </a:t>
            </a:r>
            <a:r>
              <a:rPr lang="en-US" baseline="0" dirty="0" smtClean="0"/>
              <a:t>to a life </a:t>
            </a:r>
            <a:r>
              <a:rPr lang="en-US" b="1" baseline="0" dirty="0" smtClean="0"/>
              <a:t>of ease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	He’s smart, works hard, and reads widely.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one day, he </a:t>
            </a:r>
            <a:r>
              <a:rPr lang="en-US" b="1" baseline="0" dirty="0" smtClean="0"/>
              <a:t>encounters a book </a:t>
            </a:r>
          </a:p>
          <a:p>
            <a:r>
              <a:rPr lang="en-US" b="1" baseline="0" dirty="0" smtClean="0"/>
              <a:t>	</a:t>
            </a:r>
            <a:r>
              <a:rPr lang="en-US" baseline="0" dirty="0" smtClean="0"/>
              <a:t>that </a:t>
            </a:r>
            <a:r>
              <a:rPr lang="en-US" b="1" baseline="0" dirty="0" smtClean="0"/>
              <a:t>changes his worldview</a:t>
            </a:r>
            <a:r>
              <a:rPr lang="en-US" baseline="0" dirty="0" smtClean="0"/>
              <a:t> entirely.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many of you have had </a:t>
            </a:r>
            <a:r>
              <a:rPr lang="en-US" b="1" baseline="0" dirty="0" smtClean="0"/>
              <a:t>that sort of experience</a:t>
            </a:r>
            <a:r>
              <a:rPr lang="en-US" baseline="0" dirty="0" smtClean="0"/>
              <a:t>? &lt;hands?&gt;</a:t>
            </a:r>
          </a:p>
          <a:p>
            <a:r>
              <a:rPr lang="en-US" baseline="0" dirty="0" smtClean="0"/>
              <a:t>	For me it was </a:t>
            </a:r>
            <a:r>
              <a:rPr lang="en-US" b="1" baseline="0" dirty="0" smtClean="0"/>
              <a:t>‘Thinking in Systems</a:t>
            </a:r>
            <a:r>
              <a:rPr lang="en-US" baseline="0" dirty="0" smtClean="0"/>
              <a:t>’ by </a:t>
            </a:r>
            <a:r>
              <a:rPr lang="en-US" baseline="0" dirty="0" err="1" smtClean="0"/>
              <a:t>Donella</a:t>
            </a:r>
            <a:r>
              <a:rPr lang="en-US" baseline="0" dirty="0" smtClean="0"/>
              <a:t> Meadows.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, the book was “</a:t>
            </a:r>
            <a:r>
              <a:rPr lang="en-US" b="1" baseline="0" dirty="0" smtClean="0"/>
              <a:t>On the revolutions of the heavenly spheres</a:t>
            </a:r>
            <a:r>
              <a:rPr lang="en-US" baseline="0" dirty="0" smtClean="0"/>
              <a:t>” by Copernicus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8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ideal case, our</a:t>
            </a:r>
            <a:r>
              <a:rPr lang="en-US" baseline="0" dirty="0" smtClean="0"/>
              <a:t> confidence in the estimate </a:t>
            </a:r>
            <a:r>
              <a:rPr lang="en-US" b="1" baseline="0" dirty="0" smtClean="0"/>
              <a:t>improves over time</a:t>
            </a:r>
          </a:p>
          <a:p>
            <a:r>
              <a:rPr lang="en-US" baseline="0" dirty="0" smtClean="0"/>
              <a:t>	here shown as the </a:t>
            </a:r>
            <a:r>
              <a:rPr lang="en-US" b="1" baseline="0" dirty="0" smtClean="0"/>
              <a:t>blue band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 have stop here and </a:t>
            </a:r>
            <a:r>
              <a:rPr lang="en-US" b="1" dirty="0" smtClean="0"/>
              <a:t>recommend a paper</a:t>
            </a:r>
            <a:r>
              <a:rPr lang="en-US" dirty="0" smtClean="0"/>
              <a:t> here purely</a:t>
            </a:r>
            <a:r>
              <a:rPr lang="en-US" baseline="0" dirty="0" smtClean="0"/>
              <a:t> based almost entirely upon its title: </a:t>
            </a:r>
          </a:p>
          <a:p>
            <a:r>
              <a:rPr lang="en-US" baseline="0" dirty="0" smtClean="0"/>
              <a:t>	‘A poor man’s explanation of </a:t>
            </a:r>
            <a:r>
              <a:rPr lang="en-US" baseline="0" dirty="0" err="1" smtClean="0"/>
              <a:t>Kalman</a:t>
            </a:r>
            <a:r>
              <a:rPr lang="en-US" baseline="0" dirty="0" smtClean="0"/>
              <a:t> Filtering, </a:t>
            </a:r>
          </a:p>
          <a:p>
            <a:r>
              <a:rPr lang="en-US" baseline="0" dirty="0" smtClean="0"/>
              <a:t>	or How I learned to stop worrying and love Matrix Inversion’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	by Roger </a:t>
            </a:r>
            <a:r>
              <a:rPr lang="en-US" dirty="0" smtClean="0">
                <a:effectLst/>
              </a:rPr>
              <a:t>Du </a:t>
            </a:r>
            <a:r>
              <a:rPr lang="en-US" dirty="0" err="1" smtClean="0">
                <a:effectLst/>
              </a:rPr>
              <a:t>Plessis</a:t>
            </a:r>
            <a:r>
              <a:rPr lang="en-US" dirty="0" smtClean="0">
                <a:effectLst/>
              </a:rPr>
              <a:t>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5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fr-FR" dirty="0" smtClean="0"/>
              <a:t>’</a:t>
            </a:r>
            <a:r>
              <a:rPr lang="en-US" dirty="0" smtClean="0"/>
              <a:t>s a good read.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73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lets…</a:t>
            </a:r>
          </a:p>
          <a:p>
            <a:r>
              <a:rPr lang="en-US" dirty="0" smtClean="0"/>
              <a:t>Use Monte Carlo for </a:t>
            </a:r>
            <a:r>
              <a:rPr lang="en-US" b="1" dirty="0" smtClean="0"/>
              <a:t>forward propagation </a:t>
            </a:r>
            <a:r>
              <a:rPr lang="en-US" dirty="0" smtClean="0"/>
              <a:t>of uncertainty,</a:t>
            </a:r>
          </a:p>
          <a:p>
            <a:r>
              <a:rPr lang="en-US" dirty="0" smtClean="0"/>
              <a:t>	or for estimating</a:t>
            </a:r>
            <a:r>
              <a:rPr lang="en-US" baseline="0" dirty="0" smtClean="0"/>
              <a:t> the </a:t>
            </a:r>
            <a:r>
              <a:rPr lang="en-US" b="1" baseline="0" dirty="0" smtClean="0"/>
              <a:t>sensitivity</a:t>
            </a:r>
            <a:r>
              <a:rPr lang="en-US" baseline="0" dirty="0" smtClean="0"/>
              <a:t> of model </a:t>
            </a:r>
            <a:r>
              <a:rPr lang="en-US" b="1" baseline="0" dirty="0" smtClean="0"/>
              <a:t>outputs</a:t>
            </a:r>
          </a:p>
          <a:p>
            <a:r>
              <a:rPr lang="en-US" baseline="0" dirty="0" smtClean="0"/>
              <a:t>		 to each of the </a:t>
            </a:r>
            <a:r>
              <a:rPr lang="en-US" b="1" baseline="0" dirty="0" smtClean="0"/>
              <a:t>various input </a:t>
            </a:r>
            <a:r>
              <a:rPr lang="en-US" baseline="0" dirty="0" smtClean="0"/>
              <a:t>components.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start with a </a:t>
            </a:r>
            <a:r>
              <a:rPr lang="en-US" b="1" baseline="0" dirty="0" smtClean="0"/>
              <a:t>distribution</a:t>
            </a:r>
            <a:r>
              <a:rPr lang="en-US" baseline="0" dirty="0" smtClean="0"/>
              <a:t> of parameters for a model, </a:t>
            </a:r>
          </a:p>
          <a:p>
            <a:r>
              <a:rPr lang="en-US" baseline="0" dirty="0" smtClean="0"/>
              <a:t>	and </a:t>
            </a:r>
            <a:r>
              <a:rPr lang="en-US" b="1" baseline="0" dirty="0" smtClean="0"/>
              <a:t>draw randomly </a:t>
            </a:r>
            <a:r>
              <a:rPr lang="en-US" baseline="0" dirty="0" smtClean="0"/>
              <a:t>from those distributions. – Here in </a:t>
            </a:r>
            <a:r>
              <a:rPr lang="en-US" baseline="0" dirty="0" smtClean="0">
                <a:solidFill>
                  <a:srgbClr val="FF0000"/>
                </a:solidFill>
              </a:rPr>
              <a:t>red</a:t>
            </a:r>
            <a:r>
              <a:rPr lang="en-US" baseline="0" dirty="0" smtClean="0"/>
              <a:t> and blue.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then </a:t>
            </a:r>
            <a:r>
              <a:rPr lang="en-US" b="1" baseline="0" dirty="0" smtClean="0"/>
              <a:t>run</a:t>
            </a:r>
            <a:r>
              <a:rPr lang="en-US" baseline="0" dirty="0" smtClean="0"/>
              <a:t> the model with these input parameters, </a:t>
            </a:r>
          </a:p>
          <a:p>
            <a:r>
              <a:rPr lang="en-US" baseline="0" dirty="0" smtClean="0"/>
              <a:t>	and </a:t>
            </a:r>
            <a:r>
              <a:rPr lang="en-US" b="1" baseline="0" dirty="0" smtClean="0"/>
              <a:t>record the output </a:t>
            </a:r>
            <a:r>
              <a:rPr lang="en-US" baseline="0" dirty="0" smtClean="0"/>
              <a:t>at a point of interest – here in purple.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="1" baseline="0" dirty="0" smtClean="0"/>
              <a:t>draw new inputs </a:t>
            </a:r>
          </a:p>
          <a:p>
            <a:r>
              <a:rPr lang="en-US" b="1" baseline="0" dirty="0" smtClean="0"/>
              <a:t>	</a:t>
            </a:r>
            <a:r>
              <a:rPr lang="en-US" baseline="0" dirty="0" smtClean="0"/>
              <a:t>and repeat.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72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doing this </a:t>
            </a:r>
            <a:r>
              <a:rPr lang="en-US" b="1" dirty="0" smtClean="0"/>
              <a:t>a few thousand times</a:t>
            </a:r>
            <a:r>
              <a:rPr lang="en-US" dirty="0" smtClean="0"/>
              <a:t>, </a:t>
            </a:r>
          </a:p>
          <a:p>
            <a:r>
              <a:rPr lang="en-US" dirty="0" smtClean="0"/>
              <a:t>	we have</a:t>
            </a:r>
            <a:r>
              <a:rPr lang="en-US" baseline="0" dirty="0" smtClean="0"/>
              <a:t> a good </a:t>
            </a:r>
            <a:r>
              <a:rPr lang="en-US" b="1" baseline="0" dirty="0" smtClean="0"/>
              <a:t>approximation</a:t>
            </a:r>
            <a:r>
              <a:rPr lang="en-US" baseline="0" dirty="0" smtClean="0"/>
              <a:t> of the output </a:t>
            </a:r>
            <a:r>
              <a:rPr lang="en-US" b="1" baseline="0" dirty="0" smtClean="0"/>
              <a:t>distribution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72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Optimizatio</a:t>
            </a:r>
            <a:r>
              <a:rPr lang="en-US" dirty="0" smtClean="0"/>
              <a:t>n is a relatively</a:t>
            </a:r>
            <a:r>
              <a:rPr lang="en-US" baseline="0" dirty="0" smtClean="0"/>
              <a:t> common technique</a:t>
            </a:r>
          </a:p>
          <a:p>
            <a:r>
              <a:rPr lang="en-US" baseline="0" dirty="0" smtClean="0"/>
              <a:t>	we use </a:t>
            </a:r>
            <a:r>
              <a:rPr lang="en-US" b="1" baseline="0" dirty="0" smtClean="0"/>
              <a:t>to fit a model </a:t>
            </a:r>
            <a:r>
              <a:rPr lang="en-US" baseline="0" dirty="0" smtClean="0"/>
              <a:t>to observed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Optimization algorithms work by </a:t>
            </a:r>
            <a:r>
              <a:rPr lang="en-US" b="1" baseline="0" dirty="0" smtClean="0"/>
              <a:t>varying the input </a:t>
            </a:r>
            <a:r>
              <a:rPr lang="en-US" baseline="0" dirty="0" smtClean="0"/>
              <a:t>parameters </a:t>
            </a:r>
          </a:p>
          <a:p>
            <a:r>
              <a:rPr lang="en-US" baseline="0" dirty="0" smtClean="0"/>
              <a:t>	and then </a:t>
            </a:r>
            <a:r>
              <a:rPr lang="en-US" b="1" baseline="0" dirty="0" smtClean="0"/>
              <a:t>measuring the error </a:t>
            </a:r>
            <a:r>
              <a:rPr lang="en-US" baseline="0" dirty="0" smtClean="0"/>
              <a:t>between </a:t>
            </a:r>
          </a:p>
          <a:p>
            <a:r>
              <a:rPr lang="en-US" baseline="0" dirty="0" smtClean="0"/>
              <a:t>		model </a:t>
            </a:r>
            <a:r>
              <a:rPr lang="en-US" b="1" baseline="0" dirty="0" smtClean="0"/>
              <a:t>predictions</a:t>
            </a:r>
            <a:r>
              <a:rPr lang="en-US" baseline="0" dirty="0" smtClean="0"/>
              <a:t> and observed </a:t>
            </a:r>
            <a:r>
              <a:rPr lang="en-US" b="1" baseline="0" dirty="0" smtClean="0"/>
              <a:t>data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	The algorithm tries to “</a:t>
            </a:r>
            <a:r>
              <a:rPr lang="en-US" b="1" baseline="0" dirty="0" smtClean="0"/>
              <a:t>move downhill” </a:t>
            </a:r>
            <a:r>
              <a:rPr lang="en-US" baseline="0" dirty="0" smtClean="0"/>
              <a:t>to minimize the error.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Mayerthaler</a:t>
            </a:r>
            <a:r>
              <a:rPr lang="en-US" baseline="0" dirty="0" smtClean="0"/>
              <a:t> </a:t>
            </a:r>
            <a:r>
              <a:rPr lang="en-US" b="1" baseline="0" dirty="0" smtClean="0"/>
              <a:t>gives an example </a:t>
            </a:r>
            <a:r>
              <a:rPr lang="en-US" baseline="0" dirty="0" smtClean="0"/>
              <a:t>of using optimization to find parameter values </a:t>
            </a:r>
          </a:p>
          <a:p>
            <a:r>
              <a:rPr lang="en-US" baseline="0" dirty="0" smtClean="0"/>
              <a:t>	for a </a:t>
            </a:r>
            <a:r>
              <a:rPr lang="en-US" b="1" baseline="0" dirty="0" smtClean="0"/>
              <a:t>land and transport model </a:t>
            </a:r>
            <a:r>
              <a:rPr lang="en-US" baseline="0" dirty="0" smtClean="0"/>
              <a:t>in Austria,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And, gives us this cool </a:t>
            </a:r>
            <a:r>
              <a:rPr lang="en-US" b="1" baseline="0" dirty="0" smtClean="0"/>
              <a:t>calibration plot</a:t>
            </a:r>
            <a:r>
              <a:rPr lang="en-US" baseline="0" dirty="0" smtClean="0"/>
              <a:t>. &lt;in the upper left&gt;</a:t>
            </a:r>
          </a:p>
          <a:p>
            <a:r>
              <a:rPr lang="en-US" baseline="0" dirty="0" smtClean="0"/>
              <a:t>	By plotting the model’s </a:t>
            </a:r>
            <a:r>
              <a:rPr lang="en-US" b="1" baseline="0" dirty="0" smtClean="0"/>
              <a:t>predicted values on the x axis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	and the </a:t>
            </a:r>
            <a:r>
              <a:rPr lang="en-US" b="1" baseline="0" dirty="0" smtClean="0"/>
              <a:t>measured values on the y axis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		we can get a quick sense for </a:t>
            </a:r>
            <a:r>
              <a:rPr lang="en-US" b="1" baseline="0" dirty="0" smtClean="0"/>
              <a:t>how good the calibration </a:t>
            </a:r>
            <a:r>
              <a:rPr lang="en-US" baseline="0" dirty="0" smtClean="0"/>
              <a:t>is.</a:t>
            </a:r>
          </a:p>
          <a:p>
            <a:r>
              <a:rPr lang="en-US" baseline="0" dirty="0" smtClean="0"/>
              <a:t>	 In the ideal case, all of those points would </a:t>
            </a:r>
            <a:r>
              <a:rPr lang="en-US" b="1" baseline="0" dirty="0" smtClean="0"/>
              <a:t>lie on the 45 degree </a:t>
            </a:r>
            <a:r>
              <a:rPr lang="en-US" baseline="0" dirty="0" smtClean="0"/>
              <a:t>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43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its alright with you, </a:t>
            </a:r>
          </a:p>
          <a:p>
            <a:r>
              <a:rPr lang="en-US" dirty="0" smtClean="0"/>
              <a:t>	I</a:t>
            </a:r>
            <a:r>
              <a:rPr lang="fr-FR" dirty="0" smtClean="0"/>
              <a:t>’</a:t>
            </a:r>
            <a:r>
              <a:rPr lang="en-US" dirty="0" smtClean="0"/>
              <a:t>d</a:t>
            </a:r>
            <a:r>
              <a:rPr lang="en-US" baseline="0" dirty="0" smtClean="0"/>
              <a:t> like to show you </a:t>
            </a:r>
            <a:r>
              <a:rPr lang="en-US" b="1" baseline="0" dirty="0" smtClean="0"/>
              <a:t>some of the projects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		and </a:t>
            </a:r>
            <a:r>
              <a:rPr lang="en-US" b="1" baseline="0" dirty="0" smtClean="0"/>
              <a:t>data methods</a:t>
            </a:r>
            <a:r>
              <a:rPr lang="en-US" baseline="0" dirty="0" smtClean="0"/>
              <a:t> I’ve been working with in the last few months.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88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</a:t>
            </a:r>
            <a:r>
              <a:rPr lang="en-US" baseline="0" dirty="0" smtClean="0"/>
              <a:t> of our ongoing projects is to try to </a:t>
            </a:r>
            <a:r>
              <a:rPr lang="en-US" b="1" baseline="0" dirty="0" smtClean="0"/>
              <a:t>infer the likelihood</a:t>
            </a:r>
            <a:r>
              <a:rPr lang="en-US" baseline="0" dirty="0" smtClean="0"/>
              <a:t> that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violent behavior such as </a:t>
            </a:r>
            <a:r>
              <a:rPr lang="en-US" b="1" baseline="0" dirty="0" smtClean="0"/>
              <a:t>rioting or insurgency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	 will </a:t>
            </a:r>
            <a:r>
              <a:rPr lang="en-US" b="1" baseline="0" dirty="0" smtClean="0"/>
              <a:t>spread geographically,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based upon data from </a:t>
            </a:r>
            <a:r>
              <a:rPr lang="en-US" b="1" baseline="0" dirty="0" smtClean="0"/>
              <a:t>social media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We’ve been using the riots that occurred in the </a:t>
            </a:r>
            <a:r>
              <a:rPr lang="en-US" b="1" dirty="0" smtClean="0"/>
              <a:t>UK in 2011</a:t>
            </a:r>
            <a:r>
              <a:rPr lang="en-US" dirty="0" smtClean="0"/>
              <a:t> as a</a:t>
            </a:r>
            <a:r>
              <a:rPr lang="en-US" baseline="0" dirty="0" smtClean="0"/>
              <a:t> case study. </a:t>
            </a:r>
          </a:p>
          <a:p>
            <a:r>
              <a:rPr lang="en-US" baseline="0" dirty="0" smtClean="0"/>
              <a:t>	The underlying model is essentially an </a:t>
            </a:r>
            <a:r>
              <a:rPr lang="en-US" b="1" baseline="0" dirty="0" smtClean="0"/>
              <a:t>SIR disease propagation</a:t>
            </a:r>
            <a:r>
              <a:rPr lang="en-US" baseline="0" dirty="0" smtClean="0"/>
              <a:t> model, &lt;as we see in the upper left&gt;</a:t>
            </a:r>
          </a:p>
          <a:p>
            <a:r>
              <a:rPr lang="en-US" baseline="0" dirty="0" smtClean="0"/>
              <a:t>		replicated </a:t>
            </a:r>
            <a:r>
              <a:rPr lang="en-US" b="1" baseline="0" dirty="0" smtClean="0"/>
              <a:t>across all the census wards </a:t>
            </a:r>
            <a:r>
              <a:rPr lang="en-US" baseline="0" dirty="0" smtClean="0"/>
              <a:t>in England and Wales,</a:t>
            </a:r>
          </a:p>
          <a:p>
            <a:r>
              <a:rPr lang="en-US" baseline="0" dirty="0" smtClean="0"/>
              <a:t>			with </a:t>
            </a:r>
            <a:r>
              <a:rPr lang="en-US" b="1" baseline="0" dirty="0" smtClean="0"/>
              <a:t>cross-infectivity </a:t>
            </a:r>
            <a:r>
              <a:rPr lang="en-US" baseline="0" dirty="0" smtClean="0"/>
              <a:t>between wards.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We’ve been working with </a:t>
            </a:r>
            <a:r>
              <a:rPr lang="en-US" b="1" dirty="0" smtClean="0"/>
              <a:t>data</a:t>
            </a:r>
            <a:r>
              <a:rPr lang="en-US" dirty="0" smtClean="0"/>
              <a:t> from:</a:t>
            </a:r>
          </a:p>
          <a:p>
            <a:r>
              <a:rPr lang="en-US" dirty="0" smtClean="0"/>
              <a:t>	‘the</a:t>
            </a:r>
            <a:r>
              <a:rPr lang="en-US" baseline="0" dirty="0" smtClean="0"/>
              <a:t> </a:t>
            </a:r>
            <a:r>
              <a:rPr lang="en-US" b="1" baseline="0" dirty="0" smtClean="0"/>
              <a:t>Global Database of Events, Locations, and Tone</a:t>
            </a:r>
            <a:r>
              <a:rPr lang="en-US" baseline="0" dirty="0" smtClean="0"/>
              <a:t> </a:t>
            </a:r>
            <a:r>
              <a:rPr lang="en-US" dirty="0" smtClean="0"/>
              <a:t>as</a:t>
            </a:r>
            <a:r>
              <a:rPr lang="en-US" baseline="0" dirty="0" smtClean="0"/>
              <a:t> a measure of violent behavior,</a:t>
            </a:r>
            <a:endParaRPr lang="en-US" dirty="0" smtClean="0"/>
          </a:p>
          <a:p>
            <a:r>
              <a:rPr lang="en-US" dirty="0" smtClean="0"/>
              <a:t>	and</a:t>
            </a:r>
            <a:r>
              <a:rPr lang="en-US" baseline="0" dirty="0" smtClean="0"/>
              <a:t> we get estimates of a ‘</a:t>
            </a:r>
            <a:r>
              <a:rPr lang="en-US" b="1" baseline="0" dirty="0" smtClean="0"/>
              <a:t>susceptible</a:t>
            </a:r>
            <a:r>
              <a:rPr lang="en-US" baseline="0" dirty="0" smtClean="0"/>
              <a:t>’ population from the </a:t>
            </a:r>
            <a:r>
              <a:rPr lang="en-US" b="1" baseline="0" dirty="0" smtClean="0"/>
              <a:t>UK census.</a:t>
            </a:r>
          </a:p>
          <a:p>
            <a:r>
              <a:rPr lang="en-US" baseline="0" dirty="0" smtClean="0"/>
              <a:t>	various </a:t>
            </a:r>
            <a:r>
              <a:rPr lang="en-US" b="1" baseline="0" dirty="0" smtClean="0"/>
              <a:t>twitter</a:t>
            </a:r>
            <a:r>
              <a:rPr lang="en-US" baseline="0" dirty="0" smtClean="0"/>
              <a:t> filters give us a proxy for active recruitment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then try to </a:t>
            </a:r>
            <a:r>
              <a:rPr lang="en-US" b="1" baseline="0" dirty="0" smtClean="0"/>
              <a:t>infer, </a:t>
            </a:r>
            <a:r>
              <a:rPr lang="en-US" baseline="0" dirty="0" smtClean="0"/>
              <a:t>based on the data, </a:t>
            </a:r>
          </a:p>
          <a:p>
            <a:r>
              <a:rPr lang="en-US" baseline="0" dirty="0" smtClean="0"/>
              <a:t>	what the </a:t>
            </a:r>
            <a:r>
              <a:rPr lang="en-US" b="1" baseline="0" dirty="0" smtClean="0"/>
              <a:t>propagation parameters </a:t>
            </a:r>
            <a:r>
              <a:rPr lang="en-US" baseline="0" dirty="0" smtClean="0"/>
              <a:t>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78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Fitting</a:t>
            </a:r>
            <a:r>
              <a:rPr lang="en-US" dirty="0" smtClean="0"/>
              <a:t> the model </a:t>
            </a:r>
            <a:r>
              <a:rPr lang="en-US" b="1" dirty="0" smtClean="0"/>
              <a:t>is a challenge</a:t>
            </a:r>
            <a:r>
              <a:rPr lang="en-US" dirty="0" smtClean="0"/>
              <a:t>, either</a:t>
            </a:r>
            <a:r>
              <a:rPr lang="en-US" baseline="0" dirty="0" smtClean="0"/>
              <a:t> with simple optimization, </a:t>
            </a:r>
          </a:p>
          <a:p>
            <a:r>
              <a:rPr lang="en-US" baseline="0" dirty="0" smtClean="0"/>
              <a:t>	or with </a:t>
            </a:r>
            <a:r>
              <a:rPr lang="en-US" b="1" baseline="0" dirty="0" smtClean="0"/>
              <a:t>Markov Chain Monte Carlo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		due to the </a:t>
            </a:r>
            <a:r>
              <a:rPr lang="en-US" b="1" baseline="0" dirty="0" smtClean="0"/>
              <a:t>large number</a:t>
            </a:r>
            <a:r>
              <a:rPr lang="en-US" baseline="0" dirty="0" smtClean="0"/>
              <a:t> of runs required.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of the ways we’ve found to </a:t>
            </a:r>
            <a:r>
              <a:rPr lang="en-US" b="1" baseline="0" dirty="0" smtClean="0"/>
              <a:t>deal with this</a:t>
            </a:r>
            <a:r>
              <a:rPr lang="en-US" baseline="0" dirty="0" smtClean="0"/>
              <a:t> has been to</a:t>
            </a:r>
          </a:p>
          <a:p>
            <a:r>
              <a:rPr lang="en-US" baseline="0" dirty="0" smtClean="0"/>
              <a:t>	first, </a:t>
            </a:r>
            <a:r>
              <a:rPr lang="en-US" b="1" baseline="0" dirty="0" smtClean="0"/>
              <a:t>distribute</a:t>
            </a:r>
            <a:r>
              <a:rPr lang="en-US" baseline="0" dirty="0" smtClean="0"/>
              <a:t> the geographies across a number of computers, &lt;in this image, 5&gt;</a:t>
            </a:r>
          </a:p>
          <a:p>
            <a:r>
              <a:rPr lang="en-US" baseline="0" dirty="0" smtClean="0"/>
              <a:t>	run the simulation </a:t>
            </a:r>
            <a:r>
              <a:rPr lang="en-US" b="1" baseline="0" dirty="0" smtClean="0"/>
              <a:t>one </a:t>
            </a:r>
            <a:r>
              <a:rPr lang="en-US" b="1" baseline="0" dirty="0" err="1" smtClean="0"/>
              <a:t>timestep</a:t>
            </a:r>
            <a:r>
              <a:rPr lang="en-US" baseline="0" dirty="0" smtClean="0"/>
              <a:t> at a time</a:t>
            </a:r>
          </a:p>
          <a:p>
            <a:r>
              <a:rPr lang="en-US" baseline="0" dirty="0" smtClean="0"/>
              <a:t>		</a:t>
            </a:r>
            <a:r>
              <a:rPr lang="en-US" b="1" baseline="0" dirty="0" smtClean="0"/>
              <a:t>summarize results</a:t>
            </a:r>
            <a:r>
              <a:rPr lang="en-US" baseline="0" dirty="0" smtClean="0"/>
              <a:t> before sharing them with other machines.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we </a:t>
            </a:r>
            <a:r>
              <a:rPr lang="en-US" b="1" baseline="0" dirty="0" smtClean="0"/>
              <a:t>increase</a:t>
            </a:r>
            <a:r>
              <a:rPr lang="en-US" baseline="0" dirty="0" smtClean="0"/>
              <a:t> the number of </a:t>
            </a:r>
            <a:r>
              <a:rPr lang="en-US" b="1" baseline="0" dirty="0" smtClean="0"/>
              <a:t>cores</a:t>
            </a:r>
            <a:r>
              <a:rPr lang="en-US" baseline="0" dirty="0" smtClean="0"/>
              <a:t> involved, </a:t>
            </a:r>
          </a:p>
          <a:p>
            <a:r>
              <a:rPr lang="en-US" baseline="0" dirty="0" smtClean="0"/>
              <a:t>	we get </a:t>
            </a:r>
            <a:r>
              <a:rPr lang="en-US" b="1" baseline="0" dirty="0" smtClean="0"/>
              <a:t>a bit faster</a:t>
            </a:r>
            <a:r>
              <a:rPr lang="en-US" b="0" baseline="0" dirty="0" smtClean="0"/>
              <a:t> &lt;as shown by the small circles&gt;</a:t>
            </a:r>
            <a:endParaRPr lang="en-US" b="1" baseline="0" dirty="0" smtClean="0"/>
          </a:p>
          <a:p>
            <a:r>
              <a:rPr lang="en-US" baseline="0" dirty="0" smtClean="0"/>
              <a:t>	but its </a:t>
            </a:r>
            <a:r>
              <a:rPr lang="en-US" b="1" baseline="0" dirty="0" smtClean="0"/>
              <a:t>decreasing returns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06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project that I’m</a:t>
            </a:r>
            <a:r>
              <a:rPr lang="en-US" baseline="0" dirty="0" smtClean="0"/>
              <a:t> working on tries to </a:t>
            </a:r>
            <a:r>
              <a:rPr lang="en-US" b="1" baseline="0" dirty="0" smtClean="0"/>
              <a:t>understand household energy </a:t>
            </a:r>
            <a:r>
              <a:rPr lang="en-US" baseline="0" dirty="0" smtClean="0"/>
              <a:t>consumption.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Some of these houses </a:t>
            </a:r>
            <a:r>
              <a:rPr lang="en-US" b="1" dirty="0" smtClean="0"/>
              <a:t>have air conditioners</a:t>
            </a:r>
            <a:r>
              <a:rPr lang="en-US" dirty="0" smtClean="0"/>
              <a:t>, and </a:t>
            </a:r>
            <a:r>
              <a:rPr lang="en-US" b="1" dirty="0" smtClean="0"/>
              <a:t>some don’t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	and we’d like to use </a:t>
            </a:r>
            <a:r>
              <a:rPr lang="en-US" b="1" baseline="0" dirty="0" smtClean="0"/>
              <a:t>different dynamic models </a:t>
            </a:r>
            <a:r>
              <a:rPr lang="en-US" baseline="0" dirty="0" smtClean="0"/>
              <a:t>for each category.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don’t know </a:t>
            </a:r>
            <a:r>
              <a:rPr lang="en-US" b="1" baseline="0" dirty="0" smtClean="0"/>
              <a:t>which is which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	We don’t even know in advance </a:t>
            </a:r>
            <a:r>
              <a:rPr lang="en-US" b="1" baseline="0" dirty="0" smtClean="0"/>
              <a:t>what air conditioning usage looks like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do know that houses with air conditioning </a:t>
            </a:r>
            <a:r>
              <a:rPr lang="en-US" b="1" baseline="0" dirty="0" smtClean="0"/>
              <a:t>look more alike </a:t>
            </a:r>
            <a:r>
              <a:rPr lang="en-US" baseline="0" dirty="0" smtClean="0"/>
              <a:t>to one another than they do to houses without,</a:t>
            </a:r>
          </a:p>
          <a:p>
            <a:r>
              <a:rPr lang="en-US" baseline="0" dirty="0" smtClean="0"/>
              <a:t>	as they are all </a:t>
            </a:r>
            <a:r>
              <a:rPr lang="en-US" b="1" baseline="0" dirty="0" smtClean="0"/>
              <a:t>exposed to the same temperatures. &lt;here in black&gt;</a:t>
            </a:r>
            <a:endParaRPr lang="en-US" b="1" dirty="0" smtClean="0"/>
          </a:p>
          <a:p>
            <a:endParaRPr lang="en-US" b="1" baseline="0" dirty="0" smtClean="0"/>
          </a:p>
          <a:p>
            <a:r>
              <a:rPr lang="en-US" baseline="0" dirty="0" smtClean="0"/>
              <a:t>If we use a </a:t>
            </a:r>
            <a:r>
              <a:rPr lang="en-US" b="1" baseline="0" dirty="0" smtClean="0"/>
              <a:t>clustering algorithm </a:t>
            </a:r>
            <a:r>
              <a:rPr lang="en-US" baseline="0" dirty="0" smtClean="0"/>
              <a:t>to separate about 500 homes into </a:t>
            </a:r>
            <a:r>
              <a:rPr lang="en-US" b="1" baseline="0" dirty="0" smtClean="0"/>
              <a:t>two groups</a:t>
            </a:r>
            <a:r>
              <a:rPr lang="en-US" baseline="0" dirty="0" smtClean="0"/>
              <a:t>, those pictured here, </a:t>
            </a:r>
          </a:p>
          <a:p>
            <a:r>
              <a:rPr lang="en-US" baseline="0" dirty="0" smtClean="0"/>
              <a:t>	we can see that there is a </a:t>
            </a:r>
            <a:r>
              <a:rPr lang="en-US" b="1" baseline="0" dirty="0" smtClean="0"/>
              <a:t>clear difference </a:t>
            </a:r>
            <a:r>
              <a:rPr lang="en-US" baseline="0" dirty="0" smtClean="0"/>
              <a:t>in behavior, likely indicative of the presence of AC.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73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another project, we are</a:t>
            </a:r>
            <a:r>
              <a:rPr lang="en-US" baseline="0" dirty="0" smtClean="0"/>
              <a:t> </a:t>
            </a:r>
            <a:r>
              <a:rPr lang="en-US" dirty="0" smtClean="0"/>
              <a:t>Interested in modeling </a:t>
            </a:r>
            <a:r>
              <a:rPr lang="en-US" b="1" dirty="0" smtClean="0"/>
              <a:t>polarization</a:t>
            </a:r>
            <a:r>
              <a:rPr lang="en-US" dirty="0" smtClean="0"/>
              <a:t> in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	the </a:t>
            </a:r>
            <a:r>
              <a:rPr lang="en-US" b="1" baseline="0" dirty="0" smtClean="0"/>
              <a:t>dialog between social groups</a:t>
            </a:r>
            <a:r>
              <a:rPr lang="en-US" dirty="0" smtClean="0"/>
              <a:t>, over time.</a:t>
            </a:r>
          </a:p>
          <a:p>
            <a:endParaRPr lang="en-US" dirty="0" smtClean="0"/>
          </a:p>
          <a:p>
            <a:r>
              <a:rPr lang="en-US" dirty="0" smtClean="0"/>
              <a:t>Before I explain the project, I’ll explain Data Method 11: </a:t>
            </a:r>
            <a:r>
              <a:rPr lang="en-US" b="1" dirty="0" smtClean="0"/>
              <a:t>Linear Discriminant Analysis</a:t>
            </a:r>
          </a:p>
          <a:p>
            <a:endParaRPr lang="en-US" dirty="0" smtClean="0"/>
          </a:p>
          <a:p>
            <a:r>
              <a:rPr lang="en-US" dirty="0" smtClean="0"/>
              <a:t>Assume</a:t>
            </a:r>
            <a:r>
              <a:rPr lang="en-US" baseline="0" dirty="0" smtClean="0"/>
              <a:t> we have a </a:t>
            </a:r>
            <a:r>
              <a:rPr lang="en-US" b="1" baseline="0" dirty="0" smtClean="0"/>
              <a:t>set of </a:t>
            </a:r>
            <a:r>
              <a:rPr lang="en-US" b="0" baseline="0" dirty="0" smtClean="0"/>
              <a:t>points in N-dimensional space </a:t>
            </a:r>
            <a:r>
              <a:rPr lang="en-US" baseline="0" dirty="0" smtClean="0"/>
              <a:t>&lt;here, this is in 3 dimensions&gt;</a:t>
            </a:r>
            <a:endParaRPr lang="en-US" b="0" baseline="0" dirty="0" smtClean="0"/>
          </a:p>
          <a:p>
            <a:r>
              <a:rPr lang="en-US" b="0" baseline="0" dirty="0" smtClean="0"/>
              <a:t>	belonging</a:t>
            </a:r>
            <a:r>
              <a:rPr lang="en-US" baseline="0" dirty="0" smtClean="0"/>
              <a:t> to </a:t>
            </a:r>
            <a:r>
              <a:rPr lang="en-US" b="1" baseline="0" dirty="0" smtClean="0"/>
              <a:t>one of two </a:t>
            </a:r>
            <a:r>
              <a:rPr lang="en-US" baseline="0" dirty="0" smtClean="0"/>
              <a:t>groups &lt;here, red and blue&gt;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Linear Discriminant Analysis allows us to </a:t>
            </a:r>
            <a:r>
              <a:rPr lang="en-US" b="1" baseline="0" dirty="0" smtClean="0"/>
              <a:t>reduce those N </a:t>
            </a:r>
            <a:r>
              <a:rPr lang="en-US" baseline="0" dirty="0" smtClean="0"/>
              <a:t>dimensions</a:t>
            </a:r>
          </a:p>
          <a:p>
            <a:r>
              <a:rPr lang="en-US" baseline="0" dirty="0" smtClean="0"/>
              <a:t>	 to a </a:t>
            </a:r>
            <a:r>
              <a:rPr lang="en-US" b="1" baseline="0" dirty="0" smtClean="0"/>
              <a:t>smaller</a:t>
            </a:r>
            <a:r>
              <a:rPr lang="en-US" baseline="0" dirty="0" smtClean="0"/>
              <a:t> number,  &lt;here we go from 3 to 2&gt;</a:t>
            </a:r>
          </a:p>
          <a:p>
            <a:r>
              <a:rPr lang="en-US" baseline="0" dirty="0" smtClean="0"/>
              <a:t>		where the groups are </a:t>
            </a:r>
            <a:r>
              <a:rPr lang="en-US" b="1" baseline="0" dirty="0" smtClean="0"/>
              <a:t>most separate </a:t>
            </a:r>
            <a:r>
              <a:rPr lang="en-US" baseline="0" dirty="0" smtClean="0"/>
              <a:t>from one another.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85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his book,</a:t>
            </a:r>
            <a:r>
              <a:rPr lang="en-US" baseline="0" dirty="0" smtClean="0"/>
              <a:t> </a:t>
            </a:r>
            <a:r>
              <a:rPr lang="en-US" dirty="0" smtClean="0"/>
              <a:t>Copernicus </a:t>
            </a:r>
            <a:r>
              <a:rPr lang="en-US" b="1" dirty="0" smtClean="0"/>
              <a:t>describes a model</a:t>
            </a:r>
            <a:r>
              <a:rPr lang="en-US" dirty="0" smtClean="0"/>
              <a:t> of a</a:t>
            </a:r>
            <a:r>
              <a:rPr lang="en-US" baseline="0" dirty="0" smtClean="0"/>
              <a:t> solar system </a:t>
            </a:r>
          </a:p>
          <a:p>
            <a:r>
              <a:rPr lang="en-US" baseline="0" dirty="0" smtClean="0"/>
              <a:t>	where the </a:t>
            </a:r>
            <a:r>
              <a:rPr lang="en-US" b="1" baseline="0" dirty="0" smtClean="0"/>
              <a:t>planets orbit the sun </a:t>
            </a:r>
            <a:r>
              <a:rPr lang="en-US" baseline="0" dirty="0" smtClean="0"/>
              <a:t>instead of orbiting the earth. Crazy.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Kepler</a:t>
            </a:r>
            <a:r>
              <a:rPr lang="en-US" baseline="0" dirty="0" smtClean="0"/>
              <a:t> has a </a:t>
            </a:r>
            <a:r>
              <a:rPr lang="en-US" b="1" baseline="0" dirty="0" smtClean="0"/>
              <a:t>conversion experience </a:t>
            </a:r>
            <a:r>
              <a:rPr lang="en-US" baseline="0" dirty="0" smtClean="0"/>
              <a:t>– </a:t>
            </a:r>
          </a:p>
          <a:p>
            <a:r>
              <a:rPr lang="en-US" baseline="0" dirty="0" smtClean="0"/>
              <a:t>	which you may imagine is </a:t>
            </a:r>
            <a:r>
              <a:rPr lang="en-US" b="1" baseline="0" dirty="0" smtClean="0"/>
              <a:t>not always a good idea </a:t>
            </a:r>
          </a:p>
          <a:p>
            <a:r>
              <a:rPr lang="en-US" b="1" baseline="0" dirty="0" smtClean="0"/>
              <a:t>		</a:t>
            </a:r>
            <a:r>
              <a:rPr lang="en-US" baseline="0" dirty="0" smtClean="0"/>
              <a:t>for someone who is already </a:t>
            </a:r>
            <a:r>
              <a:rPr lang="en-US" b="1" baseline="0" dirty="0" smtClean="0"/>
              <a:t>studying to be a minister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	This is usually called </a:t>
            </a:r>
            <a:r>
              <a:rPr lang="en-US" b="1" baseline="0" dirty="0" smtClean="0"/>
              <a:t>‘heresy</a:t>
            </a:r>
            <a:r>
              <a:rPr lang="en-US" baseline="0" dirty="0" smtClean="0"/>
              <a:t>’.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</a:t>
            </a:r>
            <a:r>
              <a:rPr lang="en-US" baseline="0" dirty="0" err="1" smtClean="0"/>
              <a:t>kepler’s</a:t>
            </a:r>
            <a:r>
              <a:rPr lang="en-US" baseline="0" dirty="0" smtClean="0"/>
              <a:t> school masters </a:t>
            </a:r>
            <a:r>
              <a:rPr lang="en-US" b="1" baseline="0" dirty="0" smtClean="0"/>
              <a:t>thought so</a:t>
            </a:r>
            <a:r>
              <a:rPr lang="en-US" baseline="0" dirty="0" smtClean="0"/>
              <a:t> as well – </a:t>
            </a:r>
          </a:p>
          <a:p>
            <a:r>
              <a:rPr lang="en-US" baseline="0" dirty="0" smtClean="0"/>
              <a:t>	</a:t>
            </a:r>
            <a:r>
              <a:rPr lang="en-US" b="1" baseline="0" dirty="0" err="1" smtClean="0"/>
              <a:t>heliocentrism</a:t>
            </a:r>
            <a:r>
              <a:rPr lang="en-US" baseline="0" dirty="0" smtClean="0"/>
              <a:t> was distinctly ‘</a:t>
            </a:r>
            <a:r>
              <a:rPr lang="en-US" b="1" baseline="0" dirty="0" smtClean="0"/>
              <a:t>non-orthodox</a:t>
            </a:r>
            <a:r>
              <a:rPr lang="en-US" baseline="0" dirty="0" smtClean="0"/>
              <a:t>’</a:t>
            </a:r>
          </a:p>
          <a:p>
            <a:r>
              <a:rPr lang="en-US" baseline="0" dirty="0" smtClean="0"/>
              <a:t>		and they couldn’t have a </a:t>
            </a:r>
            <a:r>
              <a:rPr lang="en-US" b="1" baseline="0" dirty="0" smtClean="0"/>
              <a:t>heretic in the pulpit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they found a convenient way to </a:t>
            </a:r>
            <a:r>
              <a:rPr lang="en-US" b="1" baseline="0" dirty="0" smtClean="0"/>
              <a:t>get rid of him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	They sent him to be </a:t>
            </a:r>
            <a:r>
              <a:rPr lang="en-US" b="1" baseline="0" dirty="0" smtClean="0"/>
              <a:t>a math instructor </a:t>
            </a:r>
            <a:r>
              <a:rPr lang="en-US" baseline="0" dirty="0" smtClean="0"/>
              <a:t>in Austria.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18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you see how this relates to </a:t>
            </a:r>
            <a:r>
              <a:rPr lang="en-US" b="1" baseline="0" dirty="0" smtClean="0"/>
              <a:t>dialog polarization</a:t>
            </a:r>
            <a:r>
              <a:rPr lang="en-US" baseline="0" dirty="0" smtClean="0"/>
              <a:t>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start with a set of </a:t>
            </a:r>
            <a:r>
              <a:rPr lang="en-US" b="1" dirty="0" smtClean="0"/>
              <a:t>group</a:t>
            </a:r>
            <a:r>
              <a:rPr lang="en-US" b="1" baseline="0" dirty="0" smtClean="0"/>
              <a:t>-identified </a:t>
            </a:r>
            <a:r>
              <a:rPr lang="en-US" baseline="0" dirty="0" smtClean="0"/>
              <a:t>news and social-media </a:t>
            </a:r>
            <a:r>
              <a:rPr lang="en-US" b="1" baseline="0" dirty="0" smtClean="0"/>
              <a:t>documents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	coded by </a:t>
            </a:r>
            <a:r>
              <a:rPr lang="en-US" b="1" baseline="0" dirty="0" smtClean="0"/>
              <a:t>a</a:t>
            </a:r>
            <a:r>
              <a:rPr lang="en-US" b="1" dirty="0" smtClean="0"/>
              <a:t> concept identification engine </a:t>
            </a:r>
          </a:p>
          <a:p>
            <a:r>
              <a:rPr lang="en-US" dirty="0" smtClean="0"/>
              <a:t>		to</a:t>
            </a:r>
            <a:r>
              <a:rPr lang="en-US" baseline="0" dirty="0" smtClean="0"/>
              <a:t> give us </a:t>
            </a:r>
            <a:r>
              <a:rPr lang="en-US" b="1" baseline="0" dirty="0" smtClean="0"/>
              <a:t>points in N-dimensional </a:t>
            </a:r>
            <a:r>
              <a:rPr lang="en-US" baseline="0" dirty="0" smtClean="0"/>
              <a:t>space</a:t>
            </a:r>
          </a:p>
          <a:p>
            <a:r>
              <a:rPr lang="en-US" baseline="0" dirty="0" smtClean="0"/>
              <a:t>			one for </a:t>
            </a:r>
            <a:r>
              <a:rPr lang="en-US" b="1" baseline="0" dirty="0" smtClean="0"/>
              <a:t>each document</a:t>
            </a:r>
          </a:p>
          <a:p>
            <a:endParaRPr lang="en-US" dirty="0" smtClean="0"/>
          </a:p>
          <a:p>
            <a:r>
              <a:rPr lang="en-US" dirty="0" smtClean="0"/>
              <a:t>We then use LDA to </a:t>
            </a:r>
            <a:r>
              <a:rPr lang="en-US" b="1" dirty="0" smtClean="0"/>
              <a:t>identify</a:t>
            </a:r>
            <a:r>
              <a:rPr lang="en-US" b="1" baseline="0" dirty="0" smtClean="0"/>
              <a:t> dimensions of difference</a:t>
            </a:r>
            <a:r>
              <a:rPr lang="en-US" b="0" baseline="0" dirty="0" smtClean="0"/>
              <a:t> between groups.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0" baseline="0" dirty="0" smtClean="0"/>
              <a:t>We then measure </a:t>
            </a:r>
            <a:r>
              <a:rPr lang="en-US" b="1" baseline="0" dirty="0" smtClean="0"/>
              <a:t>group movements </a:t>
            </a:r>
            <a:r>
              <a:rPr lang="en-US" b="0" baseline="0" dirty="0" smtClean="0"/>
              <a:t>along those axes</a:t>
            </a:r>
            <a:endParaRPr lang="en-US" b="0" dirty="0" smtClean="0"/>
          </a:p>
          <a:p>
            <a:r>
              <a:rPr lang="en-US" b="0" dirty="0" smtClean="0"/>
              <a:t>	which these </a:t>
            </a:r>
            <a:r>
              <a:rPr lang="en-US" b="1" dirty="0" smtClean="0"/>
              <a:t>become our metric </a:t>
            </a:r>
            <a:r>
              <a:rPr lang="en-US" b="0" dirty="0" smtClean="0"/>
              <a:t>for polarization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85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you’re </a:t>
            </a:r>
            <a:r>
              <a:rPr lang="en-US" b="1" dirty="0" smtClean="0"/>
              <a:t>such a great audience</a:t>
            </a:r>
            <a:r>
              <a:rPr lang="en-US" dirty="0" smtClean="0"/>
              <a:t>, </a:t>
            </a:r>
          </a:p>
          <a:p>
            <a:r>
              <a:rPr lang="en-US" dirty="0" smtClean="0"/>
              <a:t>I’m going to throw in a </a:t>
            </a:r>
            <a:r>
              <a:rPr lang="en-US" b="1" dirty="0" smtClean="0"/>
              <a:t>bonus</a:t>
            </a:r>
            <a:r>
              <a:rPr lang="en-US" dirty="0" smtClean="0"/>
              <a:t> data method: 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Visualization. </a:t>
            </a:r>
          </a:p>
          <a:p>
            <a:endParaRPr lang="en-US" dirty="0" smtClean="0"/>
          </a:p>
          <a:p>
            <a:r>
              <a:rPr lang="en-US" dirty="0" smtClean="0"/>
              <a:t>We’ve been using a</a:t>
            </a:r>
            <a:r>
              <a:rPr lang="en-US" baseline="0" dirty="0" smtClean="0"/>
              <a:t> </a:t>
            </a:r>
            <a:r>
              <a:rPr lang="en-US" b="1" baseline="0" dirty="0" smtClean="0"/>
              <a:t>variety of visualizations </a:t>
            </a:r>
            <a:r>
              <a:rPr lang="en-US" baseline="0" dirty="0" smtClean="0"/>
              <a:t>throughout this presentation </a:t>
            </a:r>
          </a:p>
          <a:p>
            <a:r>
              <a:rPr lang="en-US" baseline="0" dirty="0" smtClean="0"/>
              <a:t>	to </a:t>
            </a:r>
            <a:r>
              <a:rPr lang="en-US" b="1" baseline="0" dirty="0" smtClean="0"/>
              <a:t>look</a:t>
            </a:r>
            <a:r>
              <a:rPr lang="en-US" baseline="0" dirty="0" smtClean="0"/>
              <a:t> at models and data, </a:t>
            </a:r>
          </a:p>
          <a:p>
            <a:r>
              <a:rPr lang="en-US" baseline="0" dirty="0" smtClean="0"/>
              <a:t>	and stimulate the </a:t>
            </a:r>
            <a:r>
              <a:rPr lang="en-US" b="1" baseline="0" dirty="0" smtClean="0"/>
              <a:t>world class information processing </a:t>
            </a:r>
            <a:r>
              <a:rPr lang="en-US" baseline="0" dirty="0" smtClean="0"/>
              <a:t>algorithms </a:t>
            </a:r>
          </a:p>
          <a:p>
            <a:r>
              <a:rPr lang="en-US" baseline="0" dirty="0" smtClean="0"/>
              <a:t>		present in our brains.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 this slide, there are four different visualizations that look at the same set of data </a:t>
            </a:r>
            <a:r>
              <a:rPr lang="en-US" b="1" baseline="0" dirty="0" smtClean="0"/>
              <a:t>in different ways</a:t>
            </a:r>
            <a:r>
              <a:rPr lang="en-US" baseline="0" dirty="0" smtClean="0"/>
              <a:t>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and </a:t>
            </a:r>
            <a:r>
              <a:rPr lang="en-US" b="1" baseline="0" dirty="0" smtClean="0"/>
              <a:t>reveal different lessons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Don</a:t>
            </a:r>
            <a:r>
              <a:rPr lang="fr-FR" baseline="0" dirty="0" smtClean="0"/>
              <a:t>’</a:t>
            </a:r>
            <a:r>
              <a:rPr lang="en-US" baseline="0" dirty="0" smtClean="0"/>
              <a:t>t forget that sometimes a </a:t>
            </a:r>
            <a:r>
              <a:rPr lang="en-US" b="1" baseline="0" dirty="0" smtClean="0"/>
              <a:t>fresh perspective </a:t>
            </a:r>
            <a:r>
              <a:rPr lang="en-US" baseline="0" dirty="0" smtClean="0"/>
              <a:t>is all it takes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to </a:t>
            </a:r>
            <a:r>
              <a:rPr lang="en-US" b="1" baseline="0" dirty="0" smtClean="0"/>
              <a:t>understand</a:t>
            </a:r>
            <a:r>
              <a:rPr lang="en-US" baseline="0" dirty="0" smtClean="0"/>
              <a:t> the system.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38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 number of </a:t>
            </a:r>
            <a:r>
              <a:rPr lang="en-US" b="1" dirty="0" smtClean="0"/>
              <a:t>challenges</a:t>
            </a:r>
            <a:r>
              <a:rPr lang="en-US" b="1" baseline="0" dirty="0" smtClean="0"/>
              <a:t> for integrating </a:t>
            </a:r>
            <a:r>
              <a:rPr lang="en-US" baseline="0" dirty="0" smtClean="0"/>
              <a:t>data and models </a:t>
            </a:r>
          </a:p>
          <a:p>
            <a:r>
              <a:rPr lang="en-US" baseline="0" dirty="0" smtClean="0"/>
              <a:t>	that are </a:t>
            </a:r>
            <a:r>
              <a:rPr lang="en-US" b="1" baseline="0" dirty="0" smtClean="0"/>
              <a:t>not unique </a:t>
            </a:r>
            <a:r>
              <a:rPr lang="en-US" baseline="0" dirty="0" smtClean="0"/>
              <a:t>to System Dynamics, and </a:t>
            </a:r>
          </a:p>
          <a:p>
            <a:r>
              <a:rPr lang="en-US" baseline="0" dirty="0" smtClean="0"/>
              <a:t>		the biggest is this first 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these situations, we should </a:t>
            </a:r>
            <a:r>
              <a:rPr lang="en-US" b="1" baseline="0" dirty="0" smtClean="0"/>
              <a:t>use existing tools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	rather than </a:t>
            </a:r>
            <a:r>
              <a:rPr lang="en-US" b="1" baseline="0" dirty="0" smtClean="0"/>
              <a:t>duplicate functionality</a:t>
            </a:r>
            <a:r>
              <a:rPr lang="en-US" baseline="0" dirty="0" smtClean="0"/>
              <a:t> within our own modeling environments.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allows us to </a:t>
            </a:r>
            <a:r>
              <a:rPr lang="en-US" b="1" baseline="0" dirty="0" smtClean="0"/>
              <a:t>take advantage of ongoing work </a:t>
            </a:r>
            <a:r>
              <a:rPr lang="en-US" baseline="0" dirty="0" smtClean="0"/>
              <a:t>of our colleagues in other disciplines</a:t>
            </a:r>
          </a:p>
          <a:p>
            <a:r>
              <a:rPr lang="en-US" baseline="0" dirty="0" smtClean="0"/>
              <a:t>	while focusing our </a:t>
            </a:r>
            <a:r>
              <a:rPr lang="en-US" b="1" baseline="0" dirty="0" smtClean="0"/>
              <a:t>development efforts</a:t>
            </a:r>
            <a:r>
              <a:rPr lang="en-US" baseline="0" dirty="0" smtClean="0"/>
              <a:t> on challenges that are </a:t>
            </a:r>
            <a:r>
              <a:rPr lang="en-US" b="1" baseline="0" dirty="0" smtClean="0"/>
              <a:t>unique to System Dynamics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16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 variety of</a:t>
            </a:r>
            <a:r>
              <a:rPr lang="en-US" baseline="0" dirty="0" smtClean="0"/>
              <a:t> </a:t>
            </a:r>
            <a:r>
              <a:rPr lang="en-US" b="1" baseline="0" dirty="0" smtClean="0"/>
              <a:t>external tools</a:t>
            </a:r>
            <a:r>
              <a:rPr lang="en-US" baseline="0" dirty="0" smtClean="0"/>
              <a:t> we can take advantage of</a:t>
            </a:r>
          </a:p>
          <a:p>
            <a:r>
              <a:rPr lang="en-US" baseline="0" dirty="0" smtClean="0"/>
              <a:t>	in a </a:t>
            </a:r>
            <a:r>
              <a:rPr lang="en-US" b="1" baseline="0" dirty="0" smtClean="0"/>
              <a:t>variety of combinations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telling you which are ‘the best’, </a:t>
            </a:r>
            <a:r>
              <a:rPr lang="en-US" b="1" baseline="0" dirty="0" smtClean="0"/>
              <a:t>I’ll share</a:t>
            </a:r>
            <a:r>
              <a:rPr lang="en-US" baseline="0" dirty="0" smtClean="0"/>
              <a:t> with you </a:t>
            </a:r>
          </a:p>
          <a:p>
            <a:r>
              <a:rPr lang="en-US" baseline="0" dirty="0" smtClean="0"/>
              <a:t>	the set of </a:t>
            </a:r>
            <a:r>
              <a:rPr lang="en-US" b="1" baseline="0" dirty="0" smtClean="0"/>
              <a:t>tools that I use</a:t>
            </a:r>
            <a:r>
              <a:rPr lang="en-US" baseline="0" dirty="0" smtClean="0"/>
              <a:t>, and find to be helpful.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Firstly, I use </a:t>
            </a:r>
            <a:r>
              <a:rPr lang="en-US" b="1" baseline="0" dirty="0" smtClean="0"/>
              <a:t>python</a:t>
            </a:r>
            <a:r>
              <a:rPr lang="en-US" baseline="0" dirty="0" smtClean="0"/>
              <a:t> as a computational environment, because its </a:t>
            </a:r>
            <a:r>
              <a:rPr lang="en-US" b="1" baseline="0" dirty="0" smtClean="0"/>
              <a:t>free and easy.</a:t>
            </a:r>
          </a:p>
          <a:p>
            <a:pPr lvl="1"/>
            <a:r>
              <a:rPr lang="en-US" baseline="0" dirty="0" smtClean="0"/>
              <a:t>It is also </a:t>
            </a:r>
            <a:r>
              <a:rPr lang="en-US" b="1" baseline="0" dirty="0" smtClean="0"/>
              <a:t>increasingly well supported </a:t>
            </a:r>
            <a:r>
              <a:rPr lang="en-US" baseline="0" dirty="0" smtClean="0"/>
              <a:t>by the data science community</a:t>
            </a:r>
          </a:p>
          <a:p>
            <a:pPr lvl="1"/>
            <a:r>
              <a:rPr lang="en-US" baseline="0" dirty="0" smtClean="0"/>
              <a:t>	a few of the </a:t>
            </a:r>
            <a:r>
              <a:rPr lang="en-US" b="1" baseline="0" dirty="0" smtClean="0"/>
              <a:t>major modules </a:t>
            </a:r>
            <a:r>
              <a:rPr lang="en-US" baseline="0" dirty="0" smtClean="0"/>
              <a:t>are listed 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make sure my work </a:t>
            </a:r>
            <a:r>
              <a:rPr lang="en-US" b="1" baseline="0" dirty="0" smtClean="0"/>
              <a:t>can be replicated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	I use the </a:t>
            </a:r>
            <a:r>
              <a:rPr lang="en-US" b="1" baseline="0" dirty="0" err="1" smtClean="0"/>
              <a:t>iPython</a:t>
            </a:r>
            <a:r>
              <a:rPr lang="en-US" b="1" baseline="0" dirty="0" smtClean="0"/>
              <a:t> notebook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		which combines </a:t>
            </a:r>
            <a:r>
              <a:rPr lang="en-US" b="1" baseline="0" dirty="0" smtClean="0"/>
              <a:t>text, equations, code, and results</a:t>
            </a:r>
          </a:p>
          <a:p>
            <a:r>
              <a:rPr lang="en-US" baseline="0" dirty="0" smtClean="0"/>
              <a:t>			in a </a:t>
            </a:r>
            <a:r>
              <a:rPr lang="en-US" b="1" baseline="0" dirty="0" smtClean="0"/>
              <a:t>web-native</a:t>
            </a:r>
            <a:r>
              <a:rPr lang="en-US" baseline="0" dirty="0" smtClean="0"/>
              <a:t> fashion</a:t>
            </a:r>
          </a:p>
          <a:p>
            <a:r>
              <a:rPr lang="en-US" baseline="0" dirty="0" smtClean="0"/>
              <a:t>	And I use </a:t>
            </a:r>
            <a:r>
              <a:rPr lang="en-US" b="1" baseline="0" dirty="0" err="1" smtClean="0"/>
              <a:t>github</a:t>
            </a:r>
            <a:r>
              <a:rPr lang="en-US" baseline="0" dirty="0" smtClean="0"/>
              <a:t> for versioning and sharing my analyses with other modelers.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practice what I preach, </a:t>
            </a:r>
          </a:p>
          <a:p>
            <a:r>
              <a:rPr lang="en-US" baseline="0" dirty="0" smtClean="0"/>
              <a:t>	the </a:t>
            </a:r>
            <a:r>
              <a:rPr lang="en-US" b="1" baseline="0" dirty="0" err="1" smtClean="0"/>
              <a:t>Kepler</a:t>
            </a:r>
            <a:r>
              <a:rPr lang="en-US" b="1" baseline="0" dirty="0" smtClean="0"/>
              <a:t> examples </a:t>
            </a:r>
            <a:r>
              <a:rPr lang="en-US" baseline="0" dirty="0" smtClean="0"/>
              <a:t>from this talk can be </a:t>
            </a:r>
          </a:p>
          <a:p>
            <a:r>
              <a:rPr lang="en-US" baseline="0" dirty="0" smtClean="0"/>
              <a:t>		found at 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JamesPHoughton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kepler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16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couple things I have </a:t>
            </a:r>
            <a:r>
              <a:rPr lang="en-US" baseline="0" dirty="0" smtClean="0"/>
              <a:t>in mind for </a:t>
            </a:r>
            <a:r>
              <a:rPr lang="en-US" b="1" baseline="0" dirty="0" smtClean="0"/>
              <a:t>future projects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to </a:t>
            </a:r>
            <a:r>
              <a:rPr lang="en-US" b="1" baseline="0" dirty="0" smtClean="0"/>
              <a:t>create/coopt an SD engine </a:t>
            </a:r>
            <a:r>
              <a:rPr lang="en-US" baseline="0" dirty="0" smtClean="0"/>
              <a:t>that reads XMILE format,</a:t>
            </a:r>
          </a:p>
          <a:p>
            <a:r>
              <a:rPr lang="en-US" baseline="0" dirty="0" smtClean="0"/>
              <a:t>	that integrates smoothly with the python Data Analysis stack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to work with Bobby Powers’ </a:t>
            </a:r>
            <a:r>
              <a:rPr lang="en-US" b="1" baseline="0" dirty="0" err="1" smtClean="0"/>
              <a:t>javascript</a:t>
            </a:r>
            <a:r>
              <a:rPr lang="en-US" b="1" baseline="0" dirty="0" smtClean="0"/>
              <a:t> SD engine</a:t>
            </a:r>
          </a:p>
          <a:p>
            <a:r>
              <a:rPr lang="en-US" b="1" baseline="0" dirty="0" smtClean="0"/>
              <a:t>	</a:t>
            </a:r>
            <a:r>
              <a:rPr lang="en-US" b="0" baseline="0" dirty="0" smtClean="0"/>
              <a:t>to </a:t>
            </a:r>
            <a:r>
              <a:rPr lang="en-US" b="1" baseline="0" dirty="0" smtClean="0"/>
              <a:t>display models </a:t>
            </a:r>
            <a:r>
              <a:rPr lang="en-US" b="0" baseline="0" dirty="0" smtClean="0"/>
              <a:t>within the </a:t>
            </a:r>
            <a:r>
              <a:rPr lang="en-US" b="1" baseline="0" dirty="0" err="1" smtClean="0"/>
              <a:t>iPython</a:t>
            </a:r>
            <a:r>
              <a:rPr lang="en-US" b="0" baseline="0" dirty="0" smtClean="0"/>
              <a:t> environment.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If you’re interested </a:t>
            </a:r>
            <a:r>
              <a:rPr lang="en-US" b="1" baseline="0" dirty="0" smtClean="0"/>
              <a:t>in collaborating </a:t>
            </a:r>
            <a:r>
              <a:rPr lang="en-US" b="0" baseline="0" dirty="0" smtClean="0"/>
              <a:t>on these projects, </a:t>
            </a:r>
          </a:p>
          <a:p>
            <a:r>
              <a:rPr lang="en-US" b="0" baseline="0" dirty="0" smtClean="0"/>
              <a:t>	get </a:t>
            </a:r>
            <a:r>
              <a:rPr lang="en-US" b="1" baseline="0" dirty="0" smtClean="0"/>
              <a:t>in touch </a:t>
            </a:r>
            <a:r>
              <a:rPr lang="en-US" b="0" baseline="0" dirty="0" smtClean="0"/>
              <a:t>with me.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83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discussed </a:t>
            </a:r>
            <a:r>
              <a:rPr lang="en-US" b="1" dirty="0" smtClean="0"/>
              <a:t>11</a:t>
            </a:r>
            <a:r>
              <a:rPr lang="en-US" b="1" baseline="0" dirty="0" smtClean="0"/>
              <a:t> data</a:t>
            </a:r>
            <a:r>
              <a:rPr lang="en-US" baseline="0" dirty="0" smtClean="0"/>
              <a:t> inclusion </a:t>
            </a:r>
            <a:r>
              <a:rPr lang="en-US" b="1" baseline="0" dirty="0" smtClean="0"/>
              <a:t>methods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Told a (hopefully interesting) </a:t>
            </a:r>
            <a:r>
              <a:rPr lang="en-US" b="1" baseline="0" dirty="0" smtClean="0"/>
              <a:t>story</a:t>
            </a:r>
          </a:p>
          <a:p>
            <a:r>
              <a:rPr lang="en-US" baseline="0" dirty="0" smtClean="0"/>
              <a:t>And had a </a:t>
            </a:r>
            <a:r>
              <a:rPr lang="en-US" b="1" baseline="0" dirty="0" smtClean="0"/>
              <a:t>few previews </a:t>
            </a:r>
            <a:r>
              <a:rPr lang="en-US" baseline="0" dirty="0" smtClean="0"/>
              <a:t>into ongoing and future work.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find a total of </a:t>
            </a:r>
            <a:r>
              <a:rPr lang="en-US" b="1" baseline="0" dirty="0" smtClean="0"/>
              <a:t>23 data methods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	organized by </a:t>
            </a:r>
            <a:r>
              <a:rPr lang="en-US" b="1" baseline="0" dirty="0" smtClean="0"/>
              <a:t>modeling phase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		with tutorials, explanations, and examples </a:t>
            </a:r>
          </a:p>
          <a:p>
            <a:r>
              <a:rPr lang="en-US" baseline="0" dirty="0" smtClean="0"/>
              <a:t>	in </a:t>
            </a:r>
            <a:r>
              <a:rPr lang="en-US" b="1" baseline="0" dirty="0" smtClean="0"/>
              <a:t>the paper</a:t>
            </a:r>
            <a:r>
              <a:rPr lang="en-US" baseline="0" dirty="0" smtClean="0"/>
              <a:t> that accompanies this talk.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 </a:t>
            </a:r>
            <a:r>
              <a:rPr lang="en-US" b="1" baseline="0" dirty="0" smtClean="0"/>
              <a:t>paper</a:t>
            </a:r>
            <a:r>
              <a:rPr lang="en-US" baseline="0" dirty="0" smtClean="0"/>
              <a:t>, this </a:t>
            </a:r>
            <a:r>
              <a:rPr lang="en-US" b="1" baseline="0" dirty="0" smtClean="0"/>
              <a:t>presentation</a:t>
            </a:r>
            <a:r>
              <a:rPr lang="en-US" baseline="0" dirty="0" smtClean="0"/>
              <a:t>, and the </a:t>
            </a:r>
            <a:r>
              <a:rPr lang="en-US" b="1" baseline="0" dirty="0" err="1" smtClean="0"/>
              <a:t>Kepler</a:t>
            </a:r>
            <a:r>
              <a:rPr lang="en-US" b="1" baseline="0" dirty="0" smtClean="0"/>
              <a:t> examples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	are all shared in this </a:t>
            </a:r>
            <a:r>
              <a:rPr lang="en-US" b="1" baseline="0" dirty="0" err="1" smtClean="0"/>
              <a:t>Github</a:t>
            </a:r>
            <a:r>
              <a:rPr lang="en-US" b="1" baseline="0" dirty="0" smtClean="0"/>
              <a:t> repository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this point, are there any </a:t>
            </a:r>
            <a:r>
              <a:rPr lang="en-US" b="1" baseline="0" dirty="0" smtClean="0"/>
              <a:t>questions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08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you and I know that the </a:t>
            </a:r>
            <a:r>
              <a:rPr lang="en-US" b="1" baseline="0" dirty="0" smtClean="0"/>
              <a:t>gravitational attraction </a:t>
            </a:r>
            <a:r>
              <a:rPr lang="en-US" baseline="0" dirty="0" smtClean="0"/>
              <a:t>between the sun and earth </a:t>
            </a:r>
          </a:p>
          <a:p>
            <a:r>
              <a:rPr lang="en-US" baseline="0" dirty="0" smtClean="0"/>
              <a:t>	causes both to </a:t>
            </a:r>
            <a:r>
              <a:rPr lang="en-US" b="1" baseline="0" dirty="0" smtClean="0"/>
              <a:t>oscillate</a:t>
            </a:r>
            <a:r>
              <a:rPr lang="en-US" baseline="0" dirty="0" smtClean="0"/>
              <a:t> around their </a:t>
            </a:r>
            <a:r>
              <a:rPr lang="en-US" b="1" baseline="0" dirty="0" smtClean="0"/>
              <a:t>joint center </a:t>
            </a:r>
            <a:r>
              <a:rPr lang="en-US" baseline="0" dirty="0" smtClean="0"/>
              <a:t>of mass, </a:t>
            </a:r>
          </a:p>
          <a:p>
            <a:r>
              <a:rPr lang="en-US" baseline="0" dirty="0" smtClean="0"/>
              <a:t>		</a:t>
            </a:r>
          </a:p>
          <a:p>
            <a:r>
              <a:rPr lang="en-US" baseline="0" dirty="0" smtClean="0"/>
              <a:t>We would model the system as a pair of </a:t>
            </a:r>
            <a:r>
              <a:rPr lang="en-US" b="1" baseline="0" dirty="0" smtClean="0"/>
              <a:t>independent simple harmonic oscillators, </a:t>
            </a:r>
          </a:p>
          <a:p>
            <a:r>
              <a:rPr lang="en-US" b="1" baseline="0" dirty="0" smtClean="0"/>
              <a:t>	</a:t>
            </a:r>
            <a:r>
              <a:rPr lang="en-US" b="0" baseline="0" dirty="0" smtClean="0"/>
              <a:t>and run simulations to get a sense of the behavior.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08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 smtClean="0"/>
              <a:t>This is a great opportunity to look at </a:t>
            </a:r>
            <a:r>
              <a:rPr lang="en-US" b="1" baseline="0" dirty="0" smtClean="0"/>
              <a:t>our first data method</a:t>
            </a:r>
            <a:r>
              <a:rPr lang="en-US" b="0" baseline="0" dirty="0" smtClean="0"/>
              <a:t>: </a:t>
            </a:r>
          </a:p>
          <a:p>
            <a:r>
              <a:rPr lang="en-US" b="0" baseline="0" dirty="0" smtClean="0"/>
              <a:t>	phase portraits.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can draw a phase portrait for </a:t>
            </a:r>
            <a:r>
              <a:rPr lang="en-US" b="1" baseline="0" dirty="0" smtClean="0"/>
              <a:t>each of the independent </a:t>
            </a:r>
            <a:r>
              <a:rPr lang="en-US" b="0" baseline="0" dirty="0" smtClean="0"/>
              <a:t>axes.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To do so, we </a:t>
            </a:r>
            <a:r>
              <a:rPr lang="en-US" b="1" baseline="0" dirty="0" smtClean="0"/>
              <a:t>initialize</a:t>
            </a:r>
            <a:r>
              <a:rPr lang="en-US" b="0" baseline="0" dirty="0" smtClean="0"/>
              <a:t> our model in a </a:t>
            </a:r>
            <a:r>
              <a:rPr lang="en-US" b="1" baseline="0" dirty="0" smtClean="0"/>
              <a:t>range</a:t>
            </a:r>
            <a:r>
              <a:rPr lang="en-US" b="0" baseline="0" dirty="0" smtClean="0"/>
              <a:t> of possible states, </a:t>
            </a:r>
          </a:p>
          <a:p>
            <a:r>
              <a:rPr lang="en-US" b="0" baseline="0" dirty="0" smtClean="0"/>
              <a:t>	and chart the </a:t>
            </a:r>
            <a:r>
              <a:rPr lang="en-US" b="1" baseline="0" dirty="0" smtClean="0"/>
              <a:t>instantaneous change </a:t>
            </a:r>
            <a:r>
              <a:rPr lang="en-US" b="0" baseline="0" dirty="0" smtClean="0"/>
              <a:t>in state with an arrow.</a:t>
            </a:r>
          </a:p>
          <a:p>
            <a:endParaRPr lang="en-US" b="1" baseline="0" dirty="0"/>
          </a:p>
          <a:p>
            <a:r>
              <a:rPr lang="en-US" b="0" baseline="0" dirty="0" smtClean="0"/>
              <a:t>If we </a:t>
            </a:r>
            <a:r>
              <a:rPr lang="en-US" b="1" baseline="0" dirty="0" smtClean="0"/>
              <a:t>plot our measured data</a:t>
            </a:r>
            <a:r>
              <a:rPr lang="en-US" b="0" baseline="0" dirty="0" smtClean="0"/>
              <a:t> on top of the phase plot, </a:t>
            </a:r>
          </a:p>
          <a:p>
            <a:r>
              <a:rPr lang="en-US" b="0" baseline="0" dirty="0" smtClean="0"/>
              <a:t>	we get a </a:t>
            </a:r>
            <a:r>
              <a:rPr lang="en-US" b="1" baseline="0" dirty="0" smtClean="0"/>
              <a:t>quick sense</a:t>
            </a:r>
            <a:r>
              <a:rPr lang="en-US" b="0" baseline="0" dirty="0" smtClean="0"/>
              <a:t> of how well the model agrees with data.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Here we see the orbit of </a:t>
            </a:r>
            <a:r>
              <a:rPr lang="en-US" b="1" baseline="0" dirty="0" smtClean="0"/>
              <a:t>mars</a:t>
            </a:r>
            <a:r>
              <a:rPr lang="en-US" b="0" baseline="0" dirty="0" smtClean="0"/>
              <a:t> in its progression around the sun, </a:t>
            </a:r>
          </a:p>
          <a:p>
            <a:r>
              <a:rPr lang="en-US" b="0" baseline="0" dirty="0" smtClean="0"/>
              <a:t>	and that its</a:t>
            </a:r>
            <a:r>
              <a:rPr lang="en-US" b="1" baseline="0" dirty="0" smtClean="0"/>
              <a:t> x and y components</a:t>
            </a:r>
            <a:r>
              <a:rPr lang="en-US" b="0" baseline="0" dirty="0" smtClean="0"/>
              <a:t> are fairly well aligned with our model.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0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his</a:t>
            </a:r>
            <a:r>
              <a:rPr lang="en-US" baseline="0" dirty="0" smtClean="0"/>
              <a:t> new </a:t>
            </a:r>
            <a:r>
              <a:rPr lang="en-US" b="1" baseline="0" dirty="0" smtClean="0"/>
              <a:t>appointment in Graz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Kepler</a:t>
            </a:r>
            <a:r>
              <a:rPr lang="en-US" baseline="0" dirty="0" smtClean="0"/>
              <a:t> begins to </a:t>
            </a:r>
            <a:r>
              <a:rPr lang="en-US" b="1" baseline="0" dirty="0" smtClean="0"/>
              <a:t>take himself seriously </a:t>
            </a:r>
            <a:r>
              <a:rPr lang="en-US" baseline="0" dirty="0" smtClean="0"/>
              <a:t>as a mathematician, and astronomer.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starts looking at the problem of </a:t>
            </a:r>
            <a:r>
              <a:rPr lang="en-US" b="1" baseline="0" dirty="0" smtClean="0"/>
              <a:t>retrograde motion</a:t>
            </a:r>
          </a:p>
          <a:p>
            <a:r>
              <a:rPr lang="en-US" baseline="0" dirty="0" smtClean="0"/>
              <a:t>	in which the planets seem to </a:t>
            </a:r>
            <a:r>
              <a:rPr lang="en-US" b="1" baseline="0" dirty="0" smtClean="0"/>
              <a:t>move backward </a:t>
            </a:r>
            <a:r>
              <a:rPr lang="en-US" baseline="0" dirty="0" smtClean="0"/>
              <a:t>in their progression across the sky.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="0" baseline="0" dirty="0" smtClean="0"/>
              <a:t>Here we see the </a:t>
            </a:r>
            <a:r>
              <a:rPr lang="en-US" b="1" baseline="0" dirty="0" smtClean="0"/>
              <a:t>vertical component</a:t>
            </a:r>
            <a:r>
              <a:rPr lang="en-US" b="0" baseline="0" dirty="0" smtClean="0"/>
              <a:t> of mars motion </a:t>
            </a:r>
            <a:r>
              <a:rPr lang="en-US" b="1" baseline="0" dirty="0" smtClean="0"/>
              <a:t>against the stars</a:t>
            </a:r>
            <a:r>
              <a:rPr lang="en-US" b="0" baseline="0" dirty="0" smtClean="0"/>
              <a:t>. </a:t>
            </a:r>
          </a:p>
          <a:p>
            <a:r>
              <a:rPr lang="en-US" b="0" baseline="0" dirty="0" smtClean="0"/>
              <a:t>	What’s going on here?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There seem to be several </a:t>
            </a:r>
            <a:r>
              <a:rPr lang="en-US" b="1" baseline="0" dirty="0" smtClean="0"/>
              <a:t>repeating patterns </a:t>
            </a:r>
          </a:p>
          <a:p>
            <a:r>
              <a:rPr lang="en-US" b="1" baseline="0" dirty="0" smtClean="0"/>
              <a:t>	</a:t>
            </a:r>
            <a:r>
              <a:rPr lang="en-US" b="0" baseline="0" dirty="0" smtClean="0"/>
              <a:t>all lined up </a:t>
            </a:r>
            <a:r>
              <a:rPr lang="en-US" b="1" baseline="0" dirty="0" smtClean="0"/>
              <a:t>on top of </a:t>
            </a:r>
            <a:r>
              <a:rPr lang="en-US" b="0" baseline="0" dirty="0" smtClean="0"/>
              <a:t>one another.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Is there a way we can </a:t>
            </a:r>
            <a:r>
              <a:rPr lang="en-US" b="1" baseline="0" dirty="0" smtClean="0"/>
              <a:t>separate</a:t>
            </a:r>
            <a:r>
              <a:rPr lang="en-US" b="0" baseline="0" dirty="0" smtClean="0"/>
              <a:t> those out to have a look at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87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Turns out, there</a:t>
            </a:r>
            <a:r>
              <a:rPr lang="en-US" baseline="0" dirty="0" smtClean="0"/>
              <a:t> is. </a:t>
            </a:r>
            <a:r>
              <a:rPr lang="en-US" dirty="0" smtClean="0"/>
              <a:t>Data method 2:</a:t>
            </a:r>
            <a:r>
              <a:rPr lang="en-US" baseline="0" dirty="0" smtClean="0"/>
              <a:t> </a:t>
            </a:r>
            <a:r>
              <a:rPr lang="en-US" b="1" baseline="0" dirty="0" smtClean="0"/>
              <a:t>Spectral Analysis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use a </a:t>
            </a:r>
            <a:r>
              <a:rPr lang="en-US" b="1" baseline="0" dirty="0" smtClean="0"/>
              <a:t>Fast Fourier Transform </a:t>
            </a:r>
            <a:r>
              <a:rPr lang="en-US" baseline="0" dirty="0" smtClean="0"/>
              <a:t>to look at the </a:t>
            </a:r>
            <a:r>
              <a:rPr lang="en-US" b="1" baseline="0" dirty="0" smtClean="0"/>
              <a:t>frequency components </a:t>
            </a:r>
            <a:r>
              <a:rPr lang="en-US" baseline="0" dirty="0" smtClean="0"/>
              <a:t>of this signal,</a:t>
            </a:r>
          </a:p>
          <a:p>
            <a:r>
              <a:rPr lang="en-US" baseline="0" dirty="0" smtClean="0"/>
              <a:t>	here plotted </a:t>
            </a:r>
            <a:r>
              <a:rPr lang="en-US" b="1" baseline="0" dirty="0" smtClean="0"/>
              <a:t>according to period.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We can see that there is a </a:t>
            </a:r>
            <a:r>
              <a:rPr lang="en-US" b="1" baseline="0" dirty="0" smtClean="0"/>
              <a:t>peak at the orbital periods </a:t>
            </a:r>
            <a:r>
              <a:rPr lang="en-US" baseline="0" dirty="0" smtClean="0"/>
              <a:t>of both Mars and the Earth.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Additionally, we see an approximately </a:t>
            </a:r>
            <a:r>
              <a:rPr lang="en-US" b="1" baseline="0" dirty="0" smtClean="0"/>
              <a:t>15 year cycle,</a:t>
            </a:r>
            <a:r>
              <a:rPr lang="en-US" baseline="0" dirty="0" smtClean="0"/>
              <a:t> which </a:t>
            </a:r>
          </a:p>
          <a:p>
            <a:r>
              <a:rPr lang="en-US" baseline="0" dirty="0" smtClean="0"/>
              <a:t>	foreshadows </a:t>
            </a:r>
            <a:r>
              <a:rPr lang="en-US" b="1" baseline="0" dirty="0" smtClean="0"/>
              <a:t>something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kepler</a:t>
            </a:r>
            <a:r>
              <a:rPr lang="en-US" b="0" baseline="0" dirty="0" smtClean="0"/>
              <a:t> will discover only years later</a:t>
            </a:r>
            <a:r>
              <a:rPr lang="en-US" baseline="0" dirty="0" smtClean="0"/>
              <a:t>: </a:t>
            </a:r>
          </a:p>
          <a:p>
            <a:r>
              <a:rPr lang="en-US" baseline="0" dirty="0" smtClean="0"/>
              <a:t>		that the orbit of the planet mars is not actually round, </a:t>
            </a:r>
            <a:r>
              <a:rPr lang="en-US" b="1" baseline="0" dirty="0" smtClean="0"/>
              <a:t>but elliptical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8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Kepler</a:t>
            </a:r>
            <a:r>
              <a:rPr lang="en-US" dirty="0" smtClean="0"/>
              <a:t> also tries to </a:t>
            </a:r>
            <a:r>
              <a:rPr lang="en-US" baseline="0" dirty="0" smtClean="0"/>
              <a:t>improve on </a:t>
            </a:r>
            <a:r>
              <a:rPr lang="en-US" b="1" baseline="0" dirty="0" smtClean="0"/>
              <a:t>Copernicus’ measurements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		of the </a:t>
            </a:r>
            <a:r>
              <a:rPr lang="en-US" b="1" baseline="0" dirty="0" smtClean="0"/>
              <a:t>distances</a:t>
            </a:r>
            <a:r>
              <a:rPr lang="en-US" baseline="0" dirty="0" smtClean="0"/>
              <a:t> between the planets and the sun.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he postulates that the </a:t>
            </a:r>
            <a:r>
              <a:rPr lang="en-US" b="1" baseline="0" dirty="0" smtClean="0"/>
              <a:t>orbital distances</a:t>
            </a:r>
            <a:endParaRPr lang="en-US" baseline="0" dirty="0" smtClean="0"/>
          </a:p>
          <a:p>
            <a:r>
              <a:rPr lang="en-US" baseline="0" dirty="0" smtClean="0"/>
              <a:t>	can be explained by </a:t>
            </a:r>
            <a:r>
              <a:rPr lang="en-US" b="1" baseline="0" dirty="0" smtClean="0"/>
              <a:t>nesting the crystal spheres </a:t>
            </a:r>
            <a:r>
              <a:rPr lang="en-US" baseline="0" dirty="0" smtClean="0"/>
              <a:t>which hold the planets</a:t>
            </a:r>
          </a:p>
          <a:p>
            <a:r>
              <a:rPr lang="en-US" baseline="0" dirty="0" smtClean="0"/>
              <a:t>		alternately with the five </a:t>
            </a:r>
            <a:r>
              <a:rPr lang="en-US" b="1" baseline="0" dirty="0" smtClean="0"/>
              <a:t>platonic solids. </a:t>
            </a:r>
            <a:r>
              <a:rPr lang="en-US" b="0" baseline="0" dirty="0" smtClean="0"/>
              <a:t>– shapes whose faces are regular polygons.</a:t>
            </a:r>
            <a:endParaRPr lang="en-US" b="1" baseline="0" dirty="0" smtClean="0"/>
          </a:p>
          <a:p>
            <a:endParaRPr lang="en-US" b="1" baseline="0" dirty="0" smtClean="0"/>
          </a:p>
          <a:p>
            <a:r>
              <a:rPr lang="en-US" b="0" baseline="0" dirty="0" smtClean="0"/>
              <a:t>Now this sounds </a:t>
            </a:r>
            <a:r>
              <a:rPr lang="en-US" b="1" baseline="0" dirty="0" smtClean="0"/>
              <a:t>a little odd to us</a:t>
            </a:r>
            <a:r>
              <a:rPr lang="en-US" b="0" baseline="0" dirty="0" smtClean="0"/>
              <a:t>, but </a:t>
            </a:r>
            <a:r>
              <a:rPr lang="en-US" b="0" baseline="0" dirty="0" err="1" smtClean="0"/>
              <a:t>Kepler</a:t>
            </a:r>
            <a:r>
              <a:rPr lang="en-US" b="0" baseline="0" dirty="0" smtClean="0"/>
              <a:t> believed </a:t>
            </a:r>
          </a:p>
          <a:p>
            <a:r>
              <a:rPr lang="en-US" b="0" baseline="0" dirty="0" smtClean="0"/>
              <a:t>	that this was God’s </a:t>
            </a:r>
            <a:r>
              <a:rPr lang="en-US" b="1" baseline="0" dirty="0" smtClean="0"/>
              <a:t>deliberate construction</a:t>
            </a:r>
          </a:p>
          <a:p>
            <a:r>
              <a:rPr lang="en-US" b="0" baseline="0" dirty="0" smtClean="0"/>
              <a:t>		designed to show his </a:t>
            </a:r>
            <a:r>
              <a:rPr lang="en-US" b="1" baseline="0" dirty="0" smtClean="0"/>
              <a:t>power and beauty</a:t>
            </a:r>
            <a:r>
              <a:rPr lang="en-US" b="0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Unfortunately, despite being beautiful, this model </a:t>
            </a:r>
            <a:r>
              <a:rPr lang="en-US" b="1" baseline="0" dirty="0" smtClean="0"/>
              <a:t>wasn’t very accurate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70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 get a sense for </a:t>
            </a:r>
            <a:r>
              <a:rPr lang="en-US" b="1" baseline="0" dirty="0" smtClean="0"/>
              <a:t>the accuracy</a:t>
            </a:r>
            <a:r>
              <a:rPr lang="en-US" b="0" baseline="0" dirty="0" smtClean="0"/>
              <a:t> of this model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	lets use Data Method 3: </a:t>
            </a:r>
            <a:r>
              <a:rPr lang="en-US" b="1" baseline="0" dirty="0" smtClean="0"/>
              <a:t>summary statistics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always find these </a:t>
            </a:r>
            <a:r>
              <a:rPr lang="en-US" b="1" baseline="0" dirty="0" smtClean="0"/>
              <a:t>a bit unintuitive</a:t>
            </a:r>
            <a:r>
              <a:rPr lang="en-US" baseline="0" dirty="0" smtClean="0"/>
              <a:t>, so lets break it down visually.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see the </a:t>
            </a:r>
            <a:r>
              <a:rPr lang="en-US" b="1" baseline="0" dirty="0" smtClean="0"/>
              <a:t>Copernicus’s measurements </a:t>
            </a:r>
            <a:r>
              <a:rPr lang="en-US" baseline="0" dirty="0" smtClean="0"/>
              <a:t>on the </a:t>
            </a:r>
            <a:r>
              <a:rPr lang="en-US" b="1" baseline="0" dirty="0" smtClean="0"/>
              <a:t>left, </a:t>
            </a:r>
          </a:p>
          <a:p>
            <a:r>
              <a:rPr lang="en-US" baseline="0" dirty="0" smtClean="0"/>
              <a:t>	and </a:t>
            </a:r>
            <a:r>
              <a:rPr lang="en-US" b="1" baseline="0" dirty="0" err="1" smtClean="0"/>
              <a:t>Kepler’s</a:t>
            </a:r>
            <a:r>
              <a:rPr lang="en-US" b="1" baseline="0" dirty="0" smtClean="0"/>
              <a:t> Model Predictions</a:t>
            </a:r>
            <a:r>
              <a:rPr lang="en-US" baseline="0" dirty="0" smtClean="0"/>
              <a:t> on the </a:t>
            </a:r>
            <a:r>
              <a:rPr lang="en-US" b="1" baseline="0" dirty="0" smtClean="0"/>
              <a:t>right.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simplest way to summarize the error is to </a:t>
            </a:r>
            <a:r>
              <a:rPr lang="en-US" b="1" baseline="0" dirty="0" smtClean="0"/>
              <a:t>linearly sum</a:t>
            </a:r>
            <a:r>
              <a:rPr lang="en-US" baseline="0" dirty="0" smtClean="0"/>
              <a:t> the errors for each planet – shown by the dashed lines.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Alternately, we can sum </a:t>
            </a:r>
            <a:r>
              <a:rPr lang="en-US" b="1" baseline="0" dirty="0" smtClean="0"/>
              <a:t>the squares of the errors </a:t>
            </a:r>
            <a:r>
              <a:rPr lang="en-US" baseline="0" dirty="0" smtClean="0"/>
              <a:t>– shown by the red shaded region.</a:t>
            </a:r>
          </a:p>
          <a:p>
            <a:r>
              <a:rPr lang="en-US" baseline="0" dirty="0" smtClean="0"/>
              <a:t>	This would </a:t>
            </a:r>
            <a:r>
              <a:rPr lang="en-US" b="1" baseline="0" dirty="0" smtClean="0"/>
              <a:t>penalize large </a:t>
            </a:r>
            <a:r>
              <a:rPr lang="en-US" b="0" baseline="0" dirty="0" smtClean="0"/>
              <a:t>deviations (such as Saturn’s) </a:t>
            </a:r>
          </a:p>
          <a:p>
            <a:r>
              <a:rPr lang="en-US" b="0" baseline="0" dirty="0" smtClean="0"/>
              <a:t>		more</a:t>
            </a:r>
            <a:r>
              <a:rPr lang="en-US" baseline="0" dirty="0" smtClean="0"/>
              <a:t> than smaller ones (Such as Mercury’s)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16576-09FD-354C-A0F5-0BDE49E575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0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5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11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8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8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9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3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1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7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85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2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0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43142-FE20-DF45-AC44-721CD3CB4EB0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D8022-2EAE-324E-9B18-DC0EF8187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5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houghton@mit.edu" TargetMode="External"/><Relationship Id="rId4" Type="http://schemas.openxmlformats.org/officeDocument/2006/relationships/hyperlink" Target="http://www.pafko.com/tycho/observe.html" TargetMode="External"/><Relationship Id="rId5" Type="http://schemas.openxmlformats.org/officeDocument/2006/relationships/hyperlink" Target="https://archive.org/details/operaomniaedidit12brahuof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jpg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jpg"/><Relationship Id="rId6" Type="http://schemas.openxmlformats.org/officeDocument/2006/relationships/image" Target="../media/image6.gif"/><Relationship Id="rId7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Methods for data inclusion in System Dynamic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James Houghton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2800" dirty="0" smtClean="0"/>
              <a:t>Michael Siegel, Daniel Goldsmith, Allen Moulton, Stuart </a:t>
            </a:r>
            <a:r>
              <a:rPr lang="en-US" sz="2800" dirty="0" err="1" smtClean="0"/>
              <a:t>Madnick</a:t>
            </a:r>
            <a:r>
              <a:rPr lang="en-US" sz="2800" dirty="0" smtClean="0"/>
              <a:t>, Anton </a:t>
            </a:r>
            <a:r>
              <a:rPr lang="en-US" sz="2800" dirty="0" err="1" smtClean="0"/>
              <a:t>Wirsch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834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05577" y="966028"/>
            <a:ext cx="5870401" cy="5622302"/>
            <a:chOff x="3101173" y="1018416"/>
            <a:chExt cx="5870401" cy="5622302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830930" y="3415557"/>
              <a:ext cx="50637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Copernicus’s Measurements [AU]</a:t>
              </a:r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5898813" y="3567957"/>
              <a:ext cx="5622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Platonic Solid Model Predictions [AU]</a:t>
              </a:r>
              <a:endParaRPr lang="en-US" sz="28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698750" y="-10042"/>
            <a:ext cx="644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3: Summary Statistics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345849" y="122653"/>
            <a:ext cx="2171700" cy="279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" y="0"/>
            <a:ext cx="5009827" cy="68580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860074" y="2588930"/>
            <a:ext cx="3353565" cy="3987345"/>
            <a:chOff x="5875949" y="2604805"/>
            <a:chExt cx="3353565" cy="3987345"/>
          </a:xfrm>
        </p:grpSpPr>
        <p:grpSp>
          <p:nvGrpSpPr>
            <p:cNvPr id="23" name="Group 22"/>
            <p:cNvGrpSpPr/>
            <p:nvPr/>
          </p:nvGrpSpPr>
          <p:grpSpPr>
            <a:xfrm>
              <a:off x="5875949" y="2748378"/>
              <a:ext cx="680426" cy="3585189"/>
              <a:chOff x="5875949" y="2748378"/>
              <a:chExt cx="680426" cy="3585189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556375" y="2748378"/>
                <a:ext cx="0" cy="6329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56375" y="5700570"/>
                <a:ext cx="0" cy="632997"/>
              </a:xfrm>
              <a:prstGeom prst="line">
                <a:avLst/>
              </a:prstGeom>
              <a:ln cap="rnd">
                <a:solidFill>
                  <a:srgbClr val="0000FF"/>
                </a:solidFill>
                <a:prstDash val="solid"/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5875949" y="3789778"/>
                <a:ext cx="680426" cy="632997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875949" y="4745760"/>
                <a:ext cx="680426" cy="632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543675" y="2604805"/>
              <a:ext cx="2685839" cy="3987345"/>
              <a:chOff x="6638925" y="2684180"/>
              <a:chExt cx="2685839" cy="398734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6638925" y="3853278"/>
                <a:ext cx="23488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Sum of Squared Errors:</a:t>
                </a:r>
              </a:p>
              <a:p>
                <a:r>
                  <a:rPr lang="en-US" dirty="0" smtClean="0"/>
                  <a:t>8.6 AU</a:t>
                </a:r>
                <a:r>
                  <a:rPr lang="en-US" baseline="30000" dirty="0" smtClean="0"/>
                  <a:t>2</a:t>
                </a:r>
                <a:endParaRPr lang="en-US" baseline="300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638925" y="4818645"/>
                <a:ext cx="21465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Mean Squared Error:</a:t>
                </a:r>
              </a:p>
              <a:p>
                <a:r>
                  <a:rPr lang="en-US" dirty="0" smtClean="0"/>
                  <a:t>1.4 AU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/planet</a:t>
                </a:r>
                <a:endParaRPr lang="en-US" baseline="30000" dirty="0" smtClean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638925" y="5748195"/>
                <a:ext cx="26448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Root Mean Squared Error:</a:t>
                </a:r>
              </a:p>
              <a:p>
                <a:r>
                  <a:rPr lang="en-US" dirty="0" smtClean="0"/>
                  <a:t>1.2 AU/planet</a:t>
                </a:r>
              </a:p>
              <a:p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638925" y="2684180"/>
                <a:ext cx="26858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Errors:</a:t>
                </a:r>
              </a:p>
              <a:p>
                <a:r>
                  <a:rPr lang="en-US" dirty="0" smtClean="0"/>
                  <a:t>Sum to 4.1 AU</a:t>
                </a:r>
              </a:p>
              <a:p>
                <a:r>
                  <a:rPr lang="en-US" dirty="0" smtClean="0"/>
                  <a:t>Average to 0.69 AU/planet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85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05577" y="966028"/>
            <a:ext cx="5870401" cy="5622302"/>
            <a:chOff x="3101173" y="1018416"/>
            <a:chExt cx="5870401" cy="5622302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830930" y="3415557"/>
              <a:ext cx="50637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Copernicus’s Measurements [AU]</a:t>
              </a:r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5898813" y="3567957"/>
              <a:ext cx="5622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Platonic Solid Model Predictions [AU]</a:t>
              </a:r>
              <a:endParaRPr lang="en-US" sz="28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698750" y="-10042"/>
            <a:ext cx="644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3: Summary Statistics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0"/>
            <a:ext cx="500982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5470" t="71211" r="33959" b="12354"/>
          <a:stretch/>
        </p:blipFill>
        <p:spPr>
          <a:xfrm>
            <a:off x="5968998" y="746125"/>
            <a:ext cx="1270001" cy="11271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2324" y="2076876"/>
            <a:ext cx="25186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Bias Error:</a:t>
            </a:r>
          </a:p>
          <a:p>
            <a:r>
              <a:rPr lang="en-US" sz="2800" dirty="0" smtClean="0"/>
              <a:t>.47 AU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33.3%</a:t>
            </a:r>
          </a:p>
        </p:txBody>
      </p:sp>
    </p:spTree>
    <p:extLst>
      <p:ext uri="{BB962C8B-B14F-4D97-AF65-F5344CB8AC3E}">
        <p14:creationId xmlns:p14="http://schemas.microsoft.com/office/powerpoint/2010/main" val="211837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05577" y="966028"/>
            <a:ext cx="5870401" cy="5622302"/>
            <a:chOff x="3101173" y="1018416"/>
            <a:chExt cx="5870401" cy="5622302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830930" y="3415557"/>
              <a:ext cx="50637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Copernicus’s Measurements [AU]</a:t>
              </a:r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5898813" y="3567957"/>
              <a:ext cx="5622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Platonic Solid Model Predictions [AU]</a:t>
              </a:r>
              <a:endParaRPr lang="en-US" sz="28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698750" y="-10042"/>
            <a:ext cx="644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3: Summary Statistics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44" y="-1"/>
            <a:ext cx="4995731" cy="71378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9360" t="72451" r="36565" b="12734"/>
          <a:stretch/>
        </p:blipFill>
        <p:spPr>
          <a:xfrm>
            <a:off x="6127750" y="839027"/>
            <a:ext cx="1000126" cy="101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8199" y="2076876"/>
            <a:ext cx="271588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Bias Error:</a:t>
            </a:r>
          </a:p>
          <a:p>
            <a:r>
              <a:rPr lang="en-US" sz="2800" dirty="0" smtClean="0"/>
              <a:t>.47 AU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33.3%</a:t>
            </a:r>
          </a:p>
          <a:p>
            <a:endParaRPr lang="en-US" sz="2800" dirty="0"/>
          </a:p>
          <a:p>
            <a:r>
              <a:rPr lang="en-US" sz="2800" dirty="0" smtClean="0"/>
              <a:t>Variance Error:</a:t>
            </a:r>
          </a:p>
          <a:p>
            <a:r>
              <a:rPr lang="en-US" sz="2800" dirty="0" smtClean="0"/>
              <a:t>.95 AU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66.3%</a:t>
            </a:r>
          </a:p>
          <a:p>
            <a:endParaRPr lang="en-US" sz="2800" dirty="0"/>
          </a:p>
          <a:p>
            <a:r>
              <a:rPr lang="en-US" sz="2800" dirty="0" smtClean="0"/>
              <a:t>Remainder:</a:t>
            </a:r>
          </a:p>
          <a:p>
            <a:r>
              <a:rPr lang="en-US" sz="2800" dirty="0" smtClean="0"/>
              <a:t>Covariance Error:</a:t>
            </a:r>
          </a:p>
          <a:p>
            <a:r>
              <a:rPr lang="en-US" sz="2800" dirty="0" smtClean="0"/>
              <a:t>.005 AU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0.4%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231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ycho Brah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4344" r="8870" b="4492"/>
          <a:stretch/>
        </p:blipFill>
        <p:spPr>
          <a:xfrm>
            <a:off x="2000250" y="131173"/>
            <a:ext cx="2222500" cy="3091042"/>
          </a:xfrm>
          <a:prstGeom prst="ellipse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35500" y="88908"/>
            <a:ext cx="3730625" cy="3292467"/>
            <a:chOff x="5956301" y="2887927"/>
            <a:chExt cx="2489200" cy="2171513"/>
          </a:xfrm>
        </p:grpSpPr>
        <p:pic>
          <p:nvPicPr>
            <p:cNvPr id="5" name="Picture 4" descr="Brahe Data Lati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180" r="49861"/>
            <a:stretch/>
          </p:blipFill>
          <p:spPr>
            <a:xfrm>
              <a:off x="5956301" y="2887927"/>
              <a:ext cx="2489200" cy="879211"/>
            </a:xfrm>
            <a:prstGeom prst="rect">
              <a:avLst/>
            </a:prstGeom>
          </p:spPr>
        </p:pic>
        <p:pic>
          <p:nvPicPr>
            <p:cNvPr id="6" name="Picture 5" descr="Brahe Data Lati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79" t="16216" b="65973"/>
            <a:stretch/>
          </p:blipFill>
          <p:spPr>
            <a:xfrm>
              <a:off x="5986031" y="3837967"/>
              <a:ext cx="2443595" cy="1221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733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ycho Brah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4344" r="8870" b="4492"/>
          <a:stretch/>
        </p:blipFill>
        <p:spPr>
          <a:xfrm>
            <a:off x="2000250" y="131173"/>
            <a:ext cx="2222500" cy="3091042"/>
          </a:xfrm>
          <a:prstGeom prst="ellipse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35500" y="88908"/>
            <a:ext cx="3730625" cy="3292467"/>
            <a:chOff x="5956301" y="2887927"/>
            <a:chExt cx="2489200" cy="2171513"/>
          </a:xfrm>
        </p:grpSpPr>
        <p:pic>
          <p:nvPicPr>
            <p:cNvPr id="5" name="Picture 4" descr="Brahe Data Lati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180" r="49861"/>
            <a:stretch/>
          </p:blipFill>
          <p:spPr>
            <a:xfrm>
              <a:off x="5956301" y="2887927"/>
              <a:ext cx="2489200" cy="879211"/>
            </a:xfrm>
            <a:prstGeom prst="rect">
              <a:avLst/>
            </a:prstGeom>
          </p:spPr>
        </p:pic>
        <p:pic>
          <p:nvPicPr>
            <p:cNvPr id="6" name="Picture 5" descr="Brahe Data Lati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79" t="16216" b="65973"/>
            <a:stretch/>
          </p:blipFill>
          <p:spPr>
            <a:xfrm>
              <a:off x="5986031" y="3837967"/>
              <a:ext cx="2443595" cy="122147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" y="3492500"/>
            <a:ext cx="9169805" cy="338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4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12750"/>
            <a:ext cx="68897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25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004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4: Parameter Estimation with MCMC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4401" r="16875"/>
          <a:stretch/>
        </p:blipFill>
        <p:spPr>
          <a:xfrm>
            <a:off x="111125" y="857250"/>
            <a:ext cx="4222750" cy="2444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4566" r="15781"/>
          <a:stretch/>
        </p:blipFill>
        <p:spPr>
          <a:xfrm>
            <a:off x="4540250" y="857250"/>
            <a:ext cx="4429126" cy="2444750"/>
          </a:xfrm>
          <a:prstGeom prst="rect">
            <a:avLst/>
          </a:prstGeom>
        </p:spPr>
      </p:pic>
      <p:pic>
        <p:nvPicPr>
          <p:cNvPr id="6" name="Picture 5" descr="Heliocentric Circular Simulation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"/>
          <a:stretch/>
        </p:blipFill>
        <p:spPr>
          <a:xfrm>
            <a:off x="45791" y="3413125"/>
            <a:ext cx="8923585" cy="32861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97250" y="2746375"/>
            <a:ext cx="1143000" cy="555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85125" y="2778125"/>
            <a:ext cx="1143000" cy="555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4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askerville"/>
                <a:cs typeface="Baskerville"/>
              </a:rPr>
              <a:t>"[</a:t>
            </a:r>
            <a:r>
              <a:rPr lang="en-US" dirty="0" err="1">
                <a:latin typeface="Baskerville"/>
                <a:cs typeface="Baskerville"/>
              </a:rPr>
              <a:t>Kepler</a:t>
            </a:r>
            <a:r>
              <a:rPr lang="en-US" dirty="0">
                <a:latin typeface="Baskerville"/>
                <a:cs typeface="Baskerville"/>
              </a:rPr>
              <a:t>] had to realize that logical-mathematical </a:t>
            </a:r>
            <a:r>
              <a:rPr lang="en-US" dirty="0" err="1" smtClean="0">
                <a:latin typeface="Baskerville"/>
                <a:cs typeface="Baskerville"/>
              </a:rPr>
              <a:t>theoretizing</a:t>
            </a:r>
            <a:r>
              <a:rPr lang="en-US" dirty="0" smtClean="0">
                <a:latin typeface="Baskerville"/>
                <a:cs typeface="Baskerville"/>
              </a:rPr>
              <a:t>, </a:t>
            </a:r>
            <a:r>
              <a:rPr lang="en-US" dirty="0">
                <a:latin typeface="Baskerville"/>
                <a:cs typeface="Baskerville"/>
              </a:rPr>
              <a:t>no matter how lucid, could not guarantee truth by itself; that the most beautiful logical theory means nothing in natural science without comparison with the </a:t>
            </a:r>
            <a:r>
              <a:rPr lang="en-US" dirty="0" err="1">
                <a:latin typeface="Baskerville"/>
                <a:cs typeface="Baskerville"/>
              </a:rPr>
              <a:t>exactest</a:t>
            </a:r>
            <a:r>
              <a:rPr lang="en-US" dirty="0">
                <a:latin typeface="Baskerville"/>
                <a:cs typeface="Baskerville"/>
              </a:rPr>
              <a:t> experience</a:t>
            </a:r>
            <a:r>
              <a:rPr lang="en-US" dirty="0" smtClean="0">
                <a:latin typeface="Baskerville"/>
                <a:cs typeface="Baskerville"/>
              </a:rPr>
              <a:t>.”</a:t>
            </a:r>
            <a:endParaRPr lang="en-US" dirty="0">
              <a:latin typeface="Baskerville"/>
              <a:cs typeface="Baskerville"/>
            </a:endParaRPr>
          </a:p>
          <a:p>
            <a:pPr marL="0" indent="0" algn="r">
              <a:buNone/>
            </a:pPr>
            <a:r>
              <a:rPr lang="en-US" sz="2400" dirty="0" smtClean="0">
                <a:latin typeface="Baskerville"/>
                <a:cs typeface="Baskerville"/>
              </a:rPr>
              <a:t>- </a:t>
            </a:r>
            <a:r>
              <a:rPr lang="en-US" sz="2400" dirty="0">
                <a:latin typeface="Baskerville"/>
                <a:cs typeface="Baskerville"/>
              </a:rPr>
              <a:t>Albert Einstein, </a:t>
            </a:r>
            <a:r>
              <a:rPr lang="en-US" sz="1800" dirty="0" smtClean="0">
                <a:latin typeface="Baskerville"/>
                <a:cs typeface="Baskerville"/>
              </a:rPr>
              <a:t>forward </a:t>
            </a:r>
            <a:r>
              <a:rPr lang="en-US" sz="1800" dirty="0">
                <a:latin typeface="Baskerville"/>
                <a:cs typeface="Baskerville"/>
              </a:rPr>
              <a:t>to 'Johannes </a:t>
            </a:r>
            <a:r>
              <a:rPr lang="en-US" sz="1800" dirty="0" err="1" smtClean="0">
                <a:latin typeface="Baskerville"/>
                <a:cs typeface="Baskerville"/>
              </a:rPr>
              <a:t>Kepler</a:t>
            </a:r>
            <a:r>
              <a:rPr lang="en-US" sz="1800" dirty="0">
                <a:latin typeface="Baskerville"/>
                <a:cs typeface="Baskerville"/>
              </a:rPr>
              <a:t> </a:t>
            </a:r>
            <a:r>
              <a:rPr lang="en-US" sz="1800" dirty="0" smtClean="0">
                <a:latin typeface="Baskerville"/>
                <a:cs typeface="Baskerville"/>
              </a:rPr>
              <a:t>- </a:t>
            </a:r>
            <a:r>
              <a:rPr lang="en-US" sz="1800" dirty="0">
                <a:latin typeface="Baskerville"/>
                <a:cs typeface="Baskerville"/>
              </a:rPr>
              <a:t>life and </a:t>
            </a:r>
            <a:r>
              <a:rPr lang="en-US" sz="1800" dirty="0" smtClean="0">
                <a:latin typeface="Baskerville"/>
                <a:cs typeface="Baskerville"/>
              </a:rPr>
              <a:t>letters’</a:t>
            </a:r>
            <a:endParaRPr lang="en-US" sz="18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435257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6750" y="-277813"/>
            <a:ext cx="5937250" cy="1143000"/>
          </a:xfrm>
        </p:spPr>
        <p:txBody>
          <a:bodyPr/>
          <a:lstStyle/>
          <a:p>
            <a:r>
              <a:rPr lang="en-US" dirty="0" smtClean="0"/>
              <a:t>Existing 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26" y="-127000"/>
            <a:ext cx="3270250" cy="3434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1" y="3093859"/>
            <a:ext cx="37369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Guneralp</a:t>
            </a:r>
            <a:r>
              <a:rPr lang="en-US" dirty="0" smtClean="0"/>
              <a:t>: </a:t>
            </a:r>
            <a:r>
              <a:rPr lang="en-US" i="1" dirty="0"/>
              <a:t>Exploring Structure-</a:t>
            </a:r>
            <a:r>
              <a:rPr lang="en-US" i="1" dirty="0" err="1"/>
              <a:t>Behaviour</a:t>
            </a:r>
            <a:r>
              <a:rPr lang="en-US" i="1" dirty="0"/>
              <a:t> Relations: Eigenvalues and Eigenvectors versus Loop Polarities</a:t>
            </a:r>
          </a:p>
          <a:p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" y="4006724"/>
            <a:ext cx="3317875" cy="1923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1" y="5826124"/>
            <a:ext cx="37369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Eberlein</a:t>
            </a:r>
            <a:r>
              <a:rPr lang="en-US" dirty="0"/>
              <a:t>, </a:t>
            </a:r>
            <a:r>
              <a:rPr lang="en-US" dirty="0" smtClean="0"/>
              <a:t>RL; </a:t>
            </a:r>
            <a:r>
              <a:rPr lang="en-US" sz="2400" dirty="0" smtClean="0"/>
              <a:t>Wang</a:t>
            </a:r>
            <a:r>
              <a:rPr lang="en-US" dirty="0"/>
              <a:t>, </a:t>
            </a:r>
            <a:r>
              <a:rPr lang="en-US" dirty="0" smtClean="0"/>
              <a:t>Q: </a:t>
            </a:r>
            <a:r>
              <a:rPr lang="en-US" i="1" dirty="0" smtClean="0"/>
              <a:t>Validation </a:t>
            </a:r>
            <a:r>
              <a:rPr lang="en-US" i="1" dirty="0"/>
              <a:t>of oscillatory behavior modes using spectral analysis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2285"/>
          <a:stretch/>
        </p:blipFill>
        <p:spPr>
          <a:xfrm>
            <a:off x="4778376" y="1315166"/>
            <a:ext cx="4848225" cy="2858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027" t="80789" r="2469"/>
          <a:stretch/>
        </p:blipFill>
        <p:spPr>
          <a:xfrm>
            <a:off x="7320578" y="1912651"/>
            <a:ext cx="1101108" cy="13952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6750" y="1444022"/>
            <a:ext cx="1984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/>
              <a:t>Dogan</a:t>
            </a:r>
            <a:r>
              <a:rPr lang="en-US" dirty="0"/>
              <a:t>, </a:t>
            </a:r>
            <a:r>
              <a:rPr lang="en-US" dirty="0" smtClean="0"/>
              <a:t>G: </a:t>
            </a:r>
            <a:r>
              <a:rPr lang="en-US" i="1" dirty="0" smtClean="0"/>
              <a:t>Bootstrapping </a:t>
            </a:r>
            <a:r>
              <a:rPr lang="en-US" i="1" dirty="0"/>
              <a:t>for confidence interval estimation and hypothesis testing for parameters of system dynamics models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68774" y="4656661"/>
            <a:ext cx="48482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Osgood, </a:t>
            </a:r>
            <a:r>
              <a:rPr lang="en-US" sz="2400" dirty="0" smtClean="0"/>
              <a:t>N</a:t>
            </a:r>
            <a:r>
              <a:rPr lang="en-US" dirty="0" smtClean="0"/>
              <a:t>: Bayesian </a:t>
            </a:r>
            <a:r>
              <a:rPr lang="en-US" dirty="0"/>
              <a:t>Parameter Estimation of System Dynamics Models Using Markov Chain Monte Carlo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34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004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</a:t>
            </a:r>
            <a:r>
              <a:rPr lang="en-US" sz="2800" dirty="0"/>
              <a:t>5</a:t>
            </a:r>
            <a:r>
              <a:rPr lang="en-US" sz="2800" dirty="0" smtClean="0"/>
              <a:t>: </a:t>
            </a:r>
            <a:r>
              <a:rPr lang="en-US" sz="2800" dirty="0" err="1" smtClean="0"/>
              <a:t>Kalman</a:t>
            </a:r>
            <a:r>
              <a:rPr lang="en-US" sz="2800" dirty="0" smtClean="0"/>
              <a:t> filtering for state estimation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608976"/>
            <a:ext cx="7962900" cy="4330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956640"/>
            <a:ext cx="5445125" cy="27422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112" t="15437" r="13382" b="2286"/>
          <a:stretch/>
        </p:blipFill>
        <p:spPr>
          <a:xfrm>
            <a:off x="365125" y="1039316"/>
            <a:ext cx="4801481" cy="23261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837062" y="1759204"/>
            <a:ext cx="206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% of true value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381250" y="3237210"/>
            <a:ext cx="1025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Weeks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445125" y="1039316"/>
            <a:ext cx="3587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Shiryaev</a:t>
            </a:r>
            <a:r>
              <a:rPr lang="en-US" dirty="0" smtClean="0"/>
              <a:t> et al. Adaptation and Optimal Control of Firm and its State and Parameters Estimation at Change of a Market Situation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4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oung_Kepl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3125" r="1822" b="1823"/>
          <a:stretch/>
        </p:blipFill>
        <p:spPr>
          <a:xfrm>
            <a:off x="6262687" y="174625"/>
            <a:ext cx="2682875" cy="34766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085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004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</a:t>
            </a:r>
            <a:r>
              <a:rPr lang="en-US" sz="2800" dirty="0"/>
              <a:t>6</a:t>
            </a:r>
            <a:r>
              <a:rPr lang="en-US" sz="2800" dirty="0" smtClean="0"/>
              <a:t>: </a:t>
            </a:r>
            <a:r>
              <a:rPr lang="en-US" sz="2800" dirty="0" err="1" smtClean="0"/>
              <a:t>Kalman</a:t>
            </a:r>
            <a:r>
              <a:rPr lang="en-US" sz="2800" dirty="0" smtClean="0"/>
              <a:t> filtering for state estimation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2608976"/>
            <a:ext cx="7962900" cy="4330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956640"/>
            <a:ext cx="5445125" cy="27422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112" t="15437" r="13382" b="2286"/>
          <a:stretch/>
        </p:blipFill>
        <p:spPr>
          <a:xfrm>
            <a:off x="365125" y="1039316"/>
            <a:ext cx="4801481" cy="23261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837062" y="1759204"/>
            <a:ext cx="206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% of true value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381250" y="3237210"/>
            <a:ext cx="1025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Weeks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445125" y="1039316"/>
            <a:ext cx="3587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Shiryaev</a:t>
            </a:r>
            <a:r>
              <a:rPr lang="en-US" dirty="0" smtClean="0"/>
              <a:t> et al. Adaptation and Optimal Control of Firm and its State and Parameters Estimation at Change of a Market Situation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1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600200"/>
            <a:ext cx="806767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‘A poor man’s explanation of </a:t>
            </a:r>
            <a:r>
              <a:rPr lang="en-US" dirty="0" err="1"/>
              <a:t>Kalman</a:t>
            </a:r>
            <a:r>
              <a:rPr lang="en-US" dirty="0"/>
              <a:t> Filtering</a:t>
            </a:r>
            <a:r>
              <a:rPr lang="en-US" dirty="0" smtClean="0"/>
              <a:t>, or </a:t>
            </a:r>
            <a:r>
              <a:rPr lang="en-US" dirty="0"/>
              <a:t>How I learned to stop worrying and </a:t>
            </a:r>
            <a:r>
              <a:rPr lang="en-US" dirty="0" smtClean="0"/>
              <a:t>love Matrix </a:t>
            </a:r>
            <a:r>
              <a:rPr lang="en-US" dirty="0"/>
              <a:t>Inversion’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		by Roger Du </a:t>
            </a:r>
            <a:r>
              <a:rPr lang="en-US" dirty="0" err="1"/>
              <a:t>Plessis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8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0042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Method </a:t>
            </a:r>
            <a:r>
              <a:rPr lang="en-US" sz="2800" dirty="0"/>
              <a:t>6</a:t>
            </a:r>
            <a:r>
              <a:rPr lang="en-US" sz="2800" dirty="0" smtClean="0"/>
              <a:t>: Monte Carlo for Uncertainty Propagation and Sensitivity Analysis</a:t>
            </a:r>
            <a:endParaRPr lang="en-US" sz="2800" dirty="0"/>
          </a:p>
        </p:txBody>
      </p:sp>
      <p:pic>
        <p:nvPicPr>
          <p:cNvPr id="6" name="Picture 5" descr="EndowmentMonteCarlo - animated simulation.gi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49" y="-841375"/>
            <a:ext cx="7842250" cy="7842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5" y="3476625"/>
            <a:ext cx="2866318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061" y="2308045"/>
            <a:ext cx="36988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Ford</a:t>
            </a:r>
            <a:r>
              <a:rPr lang="en-US" dirty="0"/>
              <a:t>, </a:t>
            </a:r>
            <a:r>
              <a:rPr lang="en-US" dirty="0" smtClean="0"/>
              <a:t>A; </a:t>
            </a:r>
            <a:r>
              <a:rPr lang="en-US" sz="2400" dirty="0" smtClean="0"/>
              <a:t>Flynn</a:t>
            </a:r>
            <a:r>
              <a:rPr lang="en-US" dirty="0"/>
              <a:t>, </a:t>
            </a:r>
            <a:r>
              <a:rPr lang="en-US" dirty="0" smtClean="0"/>
              <a:t>H:</a:t>
            </a:r>
            <a:endParaRPr lang="en-US" dirty="0"/>
          </a:p>
          <a:p>
            <a:r>
              <a:rPr lang="en-US" dirty="0" smtClean="0"/>
              <a:t>Statistical </a:t>
            </a:r>
            <a:r>
              <a:rPr lang="en-US" dirty="0"/>
              <a:t>screening of system dynamics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9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0042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Method </a:t>
            </a:r>
            <a:r>
              <a:rPr lang="en-US" sz="2800" dirty="0"/>
              <a:t>6</a:t>
            </a:r>
            <a:r>
              <a:rPr lang="en-US" sz="2800" dirty="0" smtClean="0"/>
              <a:t>: Monte Carlo for Uncertainty Propagation and Sensitivity Analysis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49" y="-841375"/>
            <a:ext cx="7842250" cy="7842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750" y="3446840"/>
            <a:ext cx="2905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Workshop on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Statistical Screening: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Thursday at 1:00,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TPM Room 1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95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0875" y="1054628"/>
            <a:ext cx="3000375" cy="13935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Optimization Workshop Thursday 10:30, TPM room A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625" y="2620434"/>
            <a:ext cx="10170157" cy="4237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10042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7: Parameter Optimization</a:t>
            </a:r>
          </a:p>
          <a:p>
            <a:pPr algn="r"/>
            <a:r>
              <a:rPr lang="en-US" sz="2800" dirty="0" smtClean="0"/>
              <a:t>Data Method 8: Calibration Plot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865" b="4493"/>
          <a:stretch/>
        </p:blipFill>
        <p:spPr>
          <a:xfrm>
            <a:off x="333375" y="-25400"/>
            <a:ext cx="2794000" cy="2470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16251" y="1031875"/>
            <a:ext cx="2158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Mayerthaler</a:t>
            </a:r>
            <a:r>
              <a:rPr lang="en-US" dirty="0"/>
              <a:t>, </a:t>
            </a:r>
            <a:r>
              <a:rPr lang="en-US" dirty="0" smtClean="0"/>
              <a:t>A: A </a:t>
            </a:r>
            <a:r>
              <a:rPr lang="en-US" dirty="0"/>
              <a:t>land-use/transport interaction model for Austria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70000" y="2283911"/>
            <a:ext cx="108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339721" y="1149089"/>
            <a:ext cx="113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Measured</a:t>
            </a:r>
          </a:p>
        </p:txBody>
      </p:sp>
    </p:spTree>
    <p:extLst>
      <p:ext uri="{BB962C8B-B14F-4D97-AF65-F5344CB8AC3E}">
        <p14:creationId xmlns:p14="http://schemas.microsoft.com/office/powerpoint/2010/main" val="278226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1" y="1465427"/>
            <a:ext cx="3301999" cy="62180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Blend strengths of top-down System Dynamics modeling with bottom up machine learning.</a:t>
            </a:r>
          </a:p>
          <a:p>
            <a:r>
              <a:rPr lang="en-US" sz="2400" dirty="0" smtClean="0"/>
              <a:t>Integrate SD modeling tools with broader data science offerings</a:t>
            </a:r>
          </a:p>
          <a:p>
            <a:r>
              <a:rPr lang="en-US" sz="2400" dirty="0" smtClean="0"/>
              <a:t>Investigate the possibilities of SD as integrated with modern data streams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61642" y="680597"/>
            <a:ext cx="2503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Research Goals:</a:t>
            </a:r>
          </a:p>
        </p:txBody>
      </p:sp>
      <p:pic>
        <p:nvPicPr>
          <p:cNvPr id="2" name="Picture 1" descr="Location of events referencing england, June-August 20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t="-1727" r="37867" b="1727"/>
          <a:stretch/>
        </p:blipFill>
        <p:spPr>
          <a:xfrm>
            <a:off x="-2591487" y="-730250"/>
            <a:ext cx="8163612" cy="8270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158876" y="0"/>
            <a:ext cx="6731001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ard Daily Narrative vs Naive Keyword Predictors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8" t="33725" r="6335"/>
          <a:stretch/>
        </p:blipFill>
        <p:spPr>
          <a:xfrm>
            <a:off x="-293991" y="3317874"/>
            <a:ext cx="3286731" cy="4545177"/>
          </a:xfrm>
          <a:prstGeom prst="rect">
            <a:avLst/>
          </a:prstGeom>
        </p:spPr>
      </p:pic>
      <p:pic>
        <p:nvPicPr>
          <p:cNvPr id="9" name="Picture 8" descr="London Riots CLD sketch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0" y="3504475"/>
            <a:ext cx="3206751" cy="308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ndon_blotchplot.gif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680" y="3397250"/>
            <a:ext cx="6132147" cy="358123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095750" y="15875"/>
            <a:ext cx="5176868" cy="5101683"/>
            <a:chOff x="4143375" y="460375"/>
            <a:chExt cx="5176868" cy="5101683"/>
          </a:xfrm>
        </p:grpSpPr>
        <p:pic>
          <p:nvPicPr>
            <p:cNvPr id="7" name="Picture 6" descr="Location of events referencing england, June-August 2011, UK only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" t="15203" r="2485" b="4705"/>
            <a:stretch/>
          </p:blipFill>
          <p:spPr>
            <a:xfrm>
              <a:off x="4143375" y="873125"/>
              <a:ext cx="5000625" cy="46889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143375" y="460375"/>
              <a:ext cx="5176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GDELT: 300 million+ rows of event data</a:t>
              </a:r>
              <a:endParaRPr lang="en-US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2875" y="282575"/>
            <a:ext cx="3784600" cy="3162300"/>
            <a:chOff x="0" y="282575"/>
            <a:chExt cx="3784600" cy="3162300"/>
          </a:xfrm>
        </p:grpSpPr>
        <p:sp>
          <p:nvSpPr>
            <p:cNvPr id="11" name="Rectangle 10"/>
            <p:cNvSpPr/>
            <p:nvPr/>
          </p:nvSpPr>
          <p:spPr>
            <a:xfrm>
              <a:off x="47625" y="282575"/>
              <a:ext cx="3736975" cy="316230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19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dirty="0" smtClean="0">
                  <a:solidFill>
                    <a:schemeClr val="tx1"/>
                  </a:solidFill>
                </a:rPr>
                <a:t>x 8,583 geographic regions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82575"/>
              <a:ext cx="3784600" cy="29718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777875" y="6451084"/>
            <a:ext cx="307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Wards of London, August 2011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317500" y="3254375"/>
            <a:ext cx="428625" cy="398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6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681725" y="1746249"/>
            <a:ext cx="4774790" cy="5282635"/>
            <a:chOff x="-5203825" y="-3101446"/>
            <a:chExt cx="13995400" cy="154839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03825" y="5945188"/>
              <a:ext cx="7264400" cy="6248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7175" y="1825625"/>
              <a:ext cx="7264400" cy="6083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26418" y="-3101446"/>
              <a:ext cx="5898840" cy="68580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632200" y="1825625"/>
              <a:ext cx="7264400" cy="6083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3000" y="5524500"/>
              <a:ext cx="6858000" cy="68580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9" b="7701"/>
          <a:stretch/>
        </p:blipFill>
        <p:spPr>
          <a:xfrm>
            <a:off x="251371" y="-17502"/>
            <a:ext cx="5789687" cy="40973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83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9: </a:t>
            </a:r>
          </a:p>
          <a:p>
            <a:pPr algn="r"/>
            <a:r>
              <a:rPr lang="en-US" sz="2800" dirty="0" smtClean="0"/>
              <a:t>Parallelization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2540710" y="3975042"/>
            <a:ext cx="77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Cores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211294" y="1731005"/>
            <a:ext cx="2791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Runtime [Seconds/5 </a:t>
            </a:r>
            <a:r>
              <a:rPr lang="en-US" sz="2000" dirty="0" err="1" smtClean="0"/>
              <a:t>iter</a:t>
            </a:r>
            <a:r>
              <a:rPr lang="en-US" sz="2000" dirty="0" smtClean="0"/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2912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5029200" cy="6908800"/>
            <a:chOff x="3835400" y="12700"/>
            <a:chExt cx="5029200" cy="690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b="15320"/>
            <a:stretch/>
          </p:blipFill>
          <p:spPr>
            <a:xfrm>
              <a:off x="3835400" y="12700"/>
              <a:ext cx="5029200" cy="31940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5400" y="3149600"/>
              <a:ext cx="5029200" cy="3771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0" y="-10042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10: </a:t>
            </a:r>
          </a:p>
          <a:p>
            <a:pPr algn="r"/>
            <a:r>
              <a:rPr lang="en-US" sz="2800" dirty="0" smtClean="0"/>
              <a:t>Time-series Clustering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175" y="4016375"/>
            <a:ext cx="3695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3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0042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11: Principal Component Analysis/</a:t>
            </a:r>
          </a:p>
          <a:p>
            <a:pPr algn="r"/>
            <a:r>
              <a:rPr lang="en-US" sz="2800" dirty="0" smtClean="0"/>
              <a:t>Linear Discriminant Analysis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9596" y="832940"/>
            <a:ext cx="4432300" cy="300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7925" y="1002869"/>
            <a:ext cx="4156075" cy="296558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191001" y="2333625"/>
            <a:ext cx="796924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91001" y="179970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LDA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585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oung_Kepl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3125" r="1822" b="1823"/>
          <a:stretch/>
        </p:blipFill>
        <p:spPr>
          <a:xfrm>
            <a:off x="6357937" y="174625"/>
            <a:ext cx="2682875" cy="3476625"/>
          </a:xfrm>
          <a:prstGeom prst="ellipse">
            <a:avLst/>
          </a:prstGeom>
        </p:spPr>
      </p:pic>
      <p:pic>
        <p:nvPicPr>
          <p:cNvPr id="3" name="Picture 2" descr="Helicentric_model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0" t="8578" r="13679" b="6970"/>
          <a:stretch/>
        </p:blipFill>
        <p:spPr>
          <a:xfrm>
            <a:off x="79375" y="224355"/>
            <a:ext cx="6366354" cy="6402723"/>
          </a:xfrm>
          <a:prstGeom prst="ellipse">
            <a:avLst/>
          </a:prstGeom>
        </p:spPr>
      </p:pic>
      <p:pic>
        <p:nvPicPr>
          <p:cNvPr id="5" name="Picture 4" descr="Nikolaus_Copernicu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t="2315" r="2942" b="3010"/>
          <a:stretch/>
        </p:blipFill>
        <p:spPr>
          <a:xfrm flipH="1">
            <a:off x="6731512" y="3841750"/>
            <a:ext cx="2031488" cy="26128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973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0042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11: Principal Component Analysis/</a:t>
            </a:r>
          </a:p>
          <a:p>
            <a:pPr algn="r"/>
            <a:r>
              <a:rPr lang="en-US" sz="2800" dirty="0" smtClean="0"/>
              <a:t>Linear Discriminant Analysis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3155" y="3968457"/>
            <a:ext cx="7135044" cy="2917439"/>
            <a:chOff x="164280" y="3762082"/>
            <a:chExt cx="7135044" cy="29174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7747" r="27376" b="6640"/>
            <a:stretch/>
          </p:blipFill>
          <p:spPr>
            <a:xfrm>
              <a:off x="508000" y="3762082"/>
              <a:ext cx="3778250" cy="264615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72719" t="23243" b="24999"/>
            <a:stretch/>
          </p:blipFill>
          <p:spPr>
            <a:xfrm>
              <a:off x="4397376" y="3831230"/>
              <a:ext cx="2901948" cy="26795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619250" y="6310189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Primary Bias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-448709" y="4968875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Secondary Bias</a:t>
              </a:r>
              <a:endParaRPr lang="en-US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9596" y="832940"/>
            <a:ext cx="4432300" cy="300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7925" y="1002869"/>
            <a:ext cx="4156075" cy="296558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191001" y="2333625"/>
            <a:ext cx="796924" cy="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91001" y="179970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LDA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188199" y="4291533"/>
            <a:ext cx="18700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Primary bias:</a:t>
            </a:r>
          </a:p>
          <a:p>
            <a:r>
              <a:rPr lang="en-US" dirty="0" smtClean="0"/>
              <a:t>“MNLF gunmen”</a:t>
            </a:r>
            <a:endParaRPr lang="en-US" dirty="0"/>
          </a:p>
          <a:p>
            <a:r>
              <a:rPr lang="en-US" dirty="0" smtClean="0"/>
              <a:t>“MNLF rebels”</a:t>
            </a:r>
            <a:endParaRPr lang="en-US" dirty="0"/>
          </a:p>
          <a:p>
            <a:r>
              <a:rPr lang="en-US" dirty="0"/>
              <a:t>“MNLF members”</a:t>
            </a:r>
          </a:p>
          <a:p>
            <a:r>
              <a:rPr lang="en-US" dirty="0" smtClean="0"/>
              <a:t>“military said”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Zagala</a:t>
            </a:r>
            <a:r>
              <a:rPr lang="en-US" dirty="0"/>
              <a:t> said”</a:t>
            </a:r>
          </a:p>
          <a:p>
            <a:r>
              <a:rPr lang="en-US" dirty="0" smtClean="0"/>
              <a:t>“hostages”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9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2874" y="-10042"/>
            <a:ext cx="5191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BONUS Data Method: Visualization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7093"/>
          <a:stretch/>
        </p:blipFill>
        <p:spPr>
          <a:xfrm>
            <a:off x="4984750" y="3485245"/>
            <a:ext cx="4159250" cy="3372755"/>
          </a:xfrm>
          <a:prstGeom prst="rect">
            <a:avLst/>
          </a:prstGeom>
        </p:spPr>
      </p:pic>
      <p:pic>
        <p:nvPicPr>
          <p:cNvPr id="9" name="Picture 8" descr="WhoDoesWhatPHL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/>
          <a:stretch/>
        </p:blipFill>
        <p:spPr>
          <a:xfrm>
            <a:off x="174624" y="47624"/>
            <a:ext cx="5548801" cy="51117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9" b="10885"/>
          <a:stretch/>
        </p:blipFill>
        <p:spPr>
          <a:xfrm>
            <a:off x="6096000" y="920750"/>
            <a:ext cx="2753855" cy="2627995"/>
          </a:xfrm>
          <a:prstGeom prst="rect">
            <a:avLst/>
          </a:prstGeom>
        </p:spPr>
      </p:pic>
      <p:pic>
        <p:nvPicPr>
          <p:cNvPr id="12" name="Picture 11" descr="PHL fractional event typ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53" y="5153788"/>
            <a:ext cx="4179047" cy="167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5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263526"/>
            <a:ext cx="736917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General Data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49" y="1174750"/>
            <a:ext cx="8810626" cy="5683250"/>
          </a:xfrm>
        </p:spPr>
        <p:txBody>
          <a:bodyPr numCol="2">
            <a:noAutofit/>
          </a:bodyPr>
          <a:lstStyle/>
          <a:p>
            <a:r>
              <a:rPr lang="en-US" sz="2400" b="1" dirty="0" err="1" smtClean="0"/>
              <a:t>Timeseries</a:t>
            </a:r>
            <a:r>
              <a:rPr lang="en-US" sz="2400" b="1" dirty="0" smtClean="0"/>
              <a:t> data gathering, storage, formatting, verification, transformation, interpolation and alignment</a:t>
            </a:r>
          </a:p>
          <a:p>
            <a:r>
              <a:rPr lang="en-US" sz="2400" dirty="0" smtClean="0"/>
              <a:t>Geographic data manipulation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High speed numerical integration</a:t>
            </a:r>
          </a:p>
          <a:p>
            <a:r>
              <a:rPr lang="en-US" sz="2400" dirty="0" smtClean="0"/>
              <a:t>Multiprocessing</a:t>
            </a:r>
          </a:p>
          <a:p>
            <a:r>
              <a:rPr lang="en-US" sz="2400" dirty="0" smtClean="0"/>
              <a:t>Statistical analysis</a:t>
            </a:r>
          </a:p>
          <a:p>
            <a:r>
              <a:rPr lang="en-US" sz="2400" dirty="0" smtClean="0"/>
              <a:t>Machine Learning algorithms / Neural Networks / AI</a:t>
            </a:r>
          </a:p>
          <a:p>
            <a:r>
              <a:rPr lang="en-US" sz="2400" dirty="0" smtClean="0"/>
              <a:t>Optimization Techniques</a:t>
            </a:r>
            <a:endParaRPr lang="en-US" sz="2400" dirty="0"/>
          </a:p>
          <a:p>
            <a:r>
              <a:rPr lang="en-US" sz="2400" dirty="0"/>
              <a:t>Real-</a:t>
            </a:r>
            <a:r>
              <a:rPr lang="en-US" sz="2400" dirty="0" smtClean="0"/>
              <a:t>time or interactive </a:t>
            </a:r>
            <a:r>
              <a:rPr lang="en-US" sz="2400" dirty="0"/>
              <a:t>data </a:t>
            </a:r>
            <a:r>
              <a:rPr lang="en-US" sz="2400" dirty="0" smtClean="0"/>
              <a:t>visualization in web formats</a:t>
            </a:r>
            <a:endParaRPr lang="en-US" sz="2400" dirty="0"/>
          </a:p>
          <a:p>
            <a:r>
              <a:rPr lang="en-US" sz="2400" dirty="0" smtClean="0"/>
              <a:t>Theory</a:t>
            </a:r>
            <a:r>
              <a:rPr lang="en-US" sz="2400" dirty="0"/>
              <a:t>/Documentation/Code/Result </a:t>
            </a:r>
            <a:r>
              <a:rPr lang="en-US" sz="2400" dirty="0" smtClean="0"/>
              <a:t>colocation</a:t>
            </a:r>
            <a:endParaRPr lang="en-US" sz="2400" dirty="0"/>
          </a:p>
          <a:p>
            <a:r>
              <a:rPr lang="en-US" sz="2400" dirty="0"/>
              <a:t>Real-time </a:t>
            </a:r>
            <a:r>
              <a:rPr lang="en-US" sz="2400" dirty="0" smtClean="0"/>
              <a:t>collaboration/Version </a:t>
            </a:r>
            <a:r>
              <a:rPr lang="en-US" sz="2400" dirty="0"/>
              <a:t>Control</a:t>
            </a:r>
          </a:p>
          <a:p>
            <a:r>
              <a:rPr lang="en-US" sz="2400" dirty="0"/>
              <a:t>Open Sourcing/</a:t>
            </a:r>
            <a:r>
              <a:rPr lang="en-US" sz="2400" dirty="0" smtClean="0"/>
              <a:t>Archiving/Facilitating Replication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416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3691" y="-222250"/>
            <a:ext cx="9941494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9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Projects?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8675" cy="4525963"/>
          </a:xfrm>
        </p:spPr>
        <p:txBody>
          <a:bodyPr/>
          <a:lstStyle/>
          <a:p>
            <a:r>
              <a:rPr lang="en-US" dirty="0" smtClean="0"/>
              <a:t>Python-ready XMILE-based SD execution engine</a:t>
            </a:r>
          </a:p>
          <a:p>
            <a:r>
              <a:rPr lang="en-US" dirty="0" err="1" smtClean="0"/>
              <a:t>iPython</a:t>
            </a:r>
            <a:r>
              <a:rPr lang="en-US" dirty="0" smtClean="0"/>
              <a:t> widget based on </a:t>
            </a:r>
            <a:r>
              <a:rPr lang="en-US" dirty="0" err="1" smtClean="0"/>
              <a:t>SD.js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6" y="2970213"/>
            <a:ext cx="7604124" cy="35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5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" y="171451"/>
            <a:ext cx="9115425" cy="132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Contact me: </a:t>
            </a:r>
            <a:r>
              <a:rPr lang="en-US" dirty="0" smtClean="0">
                <a:hlinkClick r:id="rId3"/>
              </a:rPr>
              <a:t>houghton@mit.edu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Example Code: </a:t>
            </a:r>
            <a:r>
              <a:rPr lang="en-US" u="sng" dirty="0" err="1">
                <a:solidFill>
                  <a:srgbClr val="0000FF"/>
                </a:solidFill>
              </a:rPr>
              <a:t>github.com</a:t>
            </a:r>
            <a:r>
              <a:rPr lang="en-US" u="sng" dirty="0">
                <a:solidFill>
                  <a:srgbClr val="0000FF"/>
                </a:solidFill>
              </a:rPr>
              <a:t>/</a:t>
            </a:r>
            <a:r>
              <a:rPr lang="en-US" u="sng" dirty="0" err="1">
                <a:solidFill>
                  <a:srgbClr val="0000FF"/>
                </a:solidFill>
              </a:rPr>
              <a:t>JamesPHoughton</a:t>
            </a:r>
            <a:r>
              <a:rPr lang="en-US" u="sng" dirty="0">
                <a:solidFill>
                  <a:srgbClr val="0000FF"/>
                </a:solidFill>
              </a:rPr>
              <a:t>/</a:t>
            </a:r>
            <a:r>
              <a:rPr lang="en-US" u="sng" dirty="0" err="1" smtClean="0">
                <a:solidFill>
                  <a:srgbClr val="0000FF"/>
                </a:solidFill>
              </a:rPr>
              <a:t>kepler</a:t>
            </a:r>
            <a:endParaRPr lang="en-US" u="sng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50" y="2010291"/>
            <a:ext cx="86995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Kepler</a:t>
            </a:r>
            <a:r>
              <a:rPr lang="en-US" sz="2800" b="1" dirty="0" smtClean="0"/>
              <a:t> Sources</a:t>
            </a:r>
          </a:p>
          <a:p>
            <a:r>
              <a:rPr lang="en-US" sz="2000" dirty="0" smtClean="0"/>
              <a:t>Data</a:t>
            </a:r>
            <a:r>
              <a:rPr lang="en-US" sz="2000" dirty="0"/>
              <a:t>: 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CSV Format: </a:t>
            </a: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://www.pafko.com/tycho/</a:t>
            </a:r>
            <a:r>
              <a:rPr lang="en-US" sz="2000" dirty="0" smtClean="0">
                <a:hlinkClick r:id="rId4"/>
              </a:rPr>
              <a:t>observe.html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Latin Original: </a:t>
            </a:r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://archive.org/details/</a:t>
            </a:r>
            <a:r>
              <a:rPr lang="en-US" sz="2000" dirty="0" smtClean="0">
                <a:hlinkClick r:id="rId5"/>
              </a:rPr>
              <a:t>operaomniaedidit12brahuoft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 smtClean="0"/>
              <a:t>Biography: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/>
              <a:t>Baumgardt</a:t>
            </a:r>
            <a:r>
              <a:rPr lang="en-US" sz="2000" dirty="0"/>
              <a:t>, </a:t>
            </a:r>
            <a:r>
              <a:rPr lang="en-US" sz="2000" dirty="0" err="1"/>
              <a:t>Carola</a:t>
            </a:r>
            <a:r>
              <a:rPr lang="en-US" sz="2000" dirty="0"/>
              <a:t>. </a:t>
            </a:r>
            <a:r>
              <a:rPr lang="en-US" sz="2000" dirty="0" smtClean="0"/>
              <a:t>“Johannes </a:t>
            </a:r>
            <a:r>
              <a:rPr lang="en-US" sz="2000" dirty="0" err="1"/>
              <a:t>Kepler</a:t>
            </a:r>
            <a:r>
              <a:rPr lang="en-US" sz="2000" dirty="0"/>
              <a:t>: life and </a:t>
            </a:r>
            <a:r>
              <a:rPr lang="en-US" sz="2000" dirty="0" smtClean="0"/>
              <a:t>letters”. </a:t>
            </a:r>
            <a:r>
              <a:rPr lang="en-US" sz="2000" dirty="0"/>
              <a:t>Victor </a:t>
            </a:r>
            <a:r>
              <a:rPr lang="en-US" sz="2000" dirty="0" err="1"/>
              <a:t>Gollancz</a:t>
            </a:r>
            <a:r>
              <a:rPr lang="en-US" sz="2000" dirty="0"/>
              <a:t>, 1952</a:t>
            </a:r>
            <a:r>
              <a:rPr lang="en-US" sz="20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Connor, James A. "</a:t>
            </a:r>
            <a:r>
              <a:rPr lang="en-US" sz="2000" dirty="0" err="1"/>
              <a:t>Kepler's</a:t>
            </a:r>
            <a:r>
              <a:rPr lang="en-US" sz="2000" dirty="0"/>
              <a:t> witch: an astronomer's discovery of cosmic order amid religious war, political intrigue, and the heresy trial of his mother</a:t>
            </a:r>
            <a:r>
              <a:rPr lang="en-US" sz="2000" dirty="0" smtClean="0"/>
              <a:t>.” New </a:t>
            </a:r>
            <a:r>
              <a:rPr lang="en-US" sz="2000" dirty="0"/>
              <a:t>York: </a:t>
            </a:r>
            <a:r>
              <a:rPr lang="en-US" sz="2000" dirty="0" smtClean="0"/>
              <a:t>Harper, 2004.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021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5" y="565150"/>
            <a:ext cx="3162300" cy="16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3279775"/>
            <a:ext cx="2146300" cy="2349500"/>
          </a:xfrm>
          <a:prstGeom prst="rect">
            <a:avLst/>
          </a:prstGeom>
        </p:spPr>
      </p:pic>
      <p:pic>
        <p:nvPicPr>
          <p:cNvPr id="5" name="Picture 4" descr="Helicentric_model.jp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0" t="8578" r="13679" b="6970"/>
          <a:stretch/>
        </p:blipFill>
        <p:spPr>
          <a:xfrm>
            <a:off x="208870" y="2083763"/>
            <a:ext cx="5236449" cy="52663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287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98750" y="-10042"/>
            <a:ext cx="644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1:Phase Portraits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5" y="565150"/>
            <a:ext cx="3162300" cy="16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3279775"/>
            <a:ext cx="2146300" cy="2349500"/>
          </a:xfrm>
          <a:prstGeom prst="rect">
            <a:avLst/>
          </a:prstGeom>
        </p:spPr>
      </p:pic>
      <p:pic>
        <p:nvPicPr>
          <p:cNvPr id="5" name="Picture 4" descr="Helicentric_model.jpg"/>
          <p:cNvPicPr>
            <a:picLocks noChangeAspect="1"/>
          </p:cNvPicPr>
          <p:nvPr/>
        </p:nvPicPr>
        <p:blipFill rotWithShape="1">
          <a:blip r:embed="rId5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0" t="8578" r="13679" b="6970"/>
          <a:stretch/>
        </p:blipFill>
        <p:spPr>
          <a:xfrm>
            <a:off x="208870" y="2083763"/>
            <a:ext cx="5236449" cy="5266363"/>
          </a:xfrm>
          <a:prstGeom prst="ellipse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476" y="-434975"/>
            <a:ext cx="7896226" cy="78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6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9445" y="3481220"/>
            <a:ext cx="8296305" cy="3376780"/>
            <a:chOff x="879445" y="3286125"/>
            <a:chExt cx="8296305" cy="33767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30330" b="11712"/>
            <a:stretch/>
          </p:blipFill>
          <p:spPr>
            <a:xfrm>
              <a:off x="1246187" y="3286125"/>
              <a:ext cx="7929563" cy="306387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16200000">
              <a:off x="396122" y="5441890"/>
              <a:ext cx="1366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Declination</a:t>
              </a:r>
              <a:endParaRPr lang="en-US" sz="20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1095375" y="3619500"/>
              <a:ext cx="31749" cy="1362182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908528" y="6293573"/>
              <a:ext cx="1235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Hour Angle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6381750" y="6496264"/>
              <a:ext cx="1526779" cy="0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49" y="603249"/>
            <a:ext cx="8747125" cy="315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7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698750" y="-10042"/>
            <a:ext cx="644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2: Spectral Analysis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4" y="3497583"/>
            <a:ext cx="8731248" cy="3427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49" y="587375"/>
            <a:ext cx="8747123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4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94" y="1714500"/>
            <a:ext cx="6080606" cy="501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910" r="47742" b="86290"/>
          <a:stretch/>
        </p:blipFill>
        <p:spPr>
          <a:xfrm>
            <a:off x="-1" y="158749"/>
            <a:ext cx="7874001" cy="129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05577" y="966028"/>
            <a:ext cx="5870401" cy="5622302"/>
            <a:chOff x="3101173" y="1018416"/>
            <a:chExt cx="5870401" cy="5622302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830930" y="3415557"/>
              <a:ext cx="50637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Copernicus’s Measurements [AU]</a:t>
              </a:r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5898813" y="3567957"/>
              <a:ext cx="5622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Platonic Solid Model Predictions [AU]</a:t>
              </a:r>
              <a:endParaRPr lang="en-US" sz="28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698750" y="-10042"/>
            <a:ext cx="6445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Data Method 3: Summary Statistics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0"/>
            <a:ext cx="5009827" cy="68580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860074" y="2588930"/>
            <a:ext cx="3353565" cy="1817970"/>
            <a:chOff x="5875949" y="2604805"/>
            <a:chExt cx="3353565" cy="1817970"/>
          </a:xfrm>
        </p:grpSpPr>
        <p:grpSp>
          <p:nvGrpSpPr>
            <p:cNvPr id="23" name="Group 22"/>
            <p:cNvGrpSpPr/>
            <p:nvPr/>
          </p:nvGrpSpPr>
          <p:grpSpPr>
            <a:xfrm>
              <a:off x="5875949" y="2748378"/>
              <a:ext cx="680426" cy="1674397"/>
              <a:chOff x="5875949" y="2748378"/>
              <a:chExt cx="680426" cy="1674397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6556375" y="2748378"/>
                <a:ext cx="0" cy="6329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5875949" y="3789778"/>
                <a:ext cx="680426" cy="632997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543675" y="2604805"/>
              <a:ext cx="2685839" cy="1815429"/>
              <a:chOff x="6638925" y="2684180"/>
              <a:chExt cx="2685839" cy="1815429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6638925" y="3853278"/>
                <a:ext cx="23488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Sum of Squared Errors:</a:t>
                </a:r>
              </a:p>
              <a:p>
                <a:r>
                  <a:rPr lang="en-US" dirty="0" smtClean="0"/>
                  <a:t>8.6 AU</a:t>
                </a:r>
                <a:r>
                  <a:rPr lang="en-US" baseline="30000" dirty="0" smtClean="0"/>
                  <a:t>2</a:t>
                </a:r>
                <a:endParaRPr lang="en-US" baseline="300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638925" y="2684180"/>
                <a:ext cx="26858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Errors:</a:t>
                </a:r>
              </a:p>
              <a:p>
                <a:r>
                  <a:rPr lang="en-US" dirty="0" smtClean="0"/>
                  <a:t>Sum to 4.1 AU</a:t>
                </a:r>
              </a:p>
              <a:p>
                <a:r>
                  <a:rPr lang="en-US" dirty="0" smtClean="0"/>
                  <a:t>Average to 0.69 AU/planet</a:t>
                </a:r>
                <a:endParaRPr lang="en-US" dirty="0"/>
              </a:p>
            </p:txBody>
          </p:sp>
        </p:grpSp>
      </p:grpSp>
      <p:sp>
        <p:nvSpPr>
          <p:cNvPr id="25" name="Rectangle 24"/>
          <p:cNvSpPr/>
          <p:nvPr/>
        </p:nvSpPr>
        <p:spPr>
          <a:xfrm>
            <a:off x="6187586" y="776426"/>
            <a:ext cx="2511913" cy="166832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Sum of square errors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9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43959</TotalTime>
  <Words>1391</Words>
  <Application>Microsoft Macintosh PowerPoint</Application>
  <PresentationFormat>On-screen Show (4:3)</PresentationFormat>
  <Paragraphs>563</Paragraphs>
  <Slides>35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Methods for data inclusion in System Dynamic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Data Challenges</vt:lpstr>
      <vt:lpstr>PowerPoint Presentation</vt:lpstr>
      <vt:lpstr>Future Projects?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Houghton</dc:creator>
  <cp:lastModifiedBy>James Houghton</cp:lastModifiedBy>
  <cp:revision>198</cp:revision>
  <dcterms:created xsi:type="dcterms:W3CDTF">2014-05-22T20:53:53Z</dcterms:created>
  <dcterms:modified xsi:type="dcterms:W3CDTF">2014-07-23T09:32:00Z</dcterms:modified>
</cp:coreProperties>
</file>